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8"/>
  </p:notesMasterIdLst>
  <p:handoutMasterIdLst>
    <p:handoutMasterId r:id="rId39"/>
  </p:handoutMasterIdLst>
  <p:sldIdLst>
    <p:sldId id="304" r:id="rId2"/>
    <p:sldId id="300" r:id="rId3"/>
    <p:sldId id="301" r:id="rId4"/>
    <p:sldId id="273" r:id="rId5"/>
    <p:sldId id="274" r:id="rId6"/>
    <p:sldId id="306" r:id="rId7"/>
    <p:sldId id="307" r:id="rId8"/>
    <p:sldId id="345" r:id="rId9"/>
    <p:sldId id="338" r:id="rId10"/>
    <p:sldId id="346" r:id="rId11"/>
    <p:sldId id="342" r:id="rId12"/>
    <p:sldId id="348" r:id="rId13"/>
    <p:sldId id="308" r:id="rId14"/>
    <p:sldId id="309" r:id="rId15"/>
    <p:sldId id="328" r:id="rId16"/>
    <p:sldId id="329" r:id="rId17"/>
    <p:sldId id="327" r:id="rId18"/>
    <p:sldId id="315" r:id="rId19"/>
    <p:sldId id="317" r:id="rId20"/>
    <p:sldId id="318" r:id="rId21"/>
    <p:sldId id="319" r:id="rId22"/>
    <p:sldId id="321" r:id="rId23"/>
    <p:sldId id="322" r:id="rId24"/>
    <p:sldId id="323" r:id="rId25"/>
    <p:sldId id="334" r:id="rId26"/>
    <p:sldId id="331" r:id="rId27"/>
    <p:sldId id="263" r:id="rId28"/>
    <p:sldId id="349" r:id="rId29"/>
    <p:sldId id="350" r:id="rId30"/>
    <p:sldId id="351" r:id="rId31"/>
    <p:sldId id="352" r:id="rId32"/>
    <p:sldId id="353" r:id="rId33"/>
    <p:sldId id="354" r:id="rId34"/>
    <p:sldId id="355" r:id="rId35"/>
    <p:sldId id="356" r:id="rId36"/>
    <p:sldId id="357" r:id="rId37"/>
  </p:sldIdLst>
  <p:sldSz cx="9144000" cy="6858000" type="screen4x3"/>
  <p:notesSz cx="9372600" cy="7086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8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8993" autoAdjust="0"/>
  </p:normalViewPr>
  <p:slideViewPr>
    <p:cSldViewPr>
      <p:cViewPr>
        <p:scale>
          <a:sx n="79" d="100"/>
          <a:sy n="79" d="100"/>
        </p:scale>
        <p:origin x="-105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5308971" y="0"/>
            <a:ext cx="4061460" cy="354330"/>
          </a:xfrm>
          <a:prstGeom prst="rect">
            <a:avLst/>
          </a:prstGeom>
        </p:spPr>
        <p:txBody>
          <a:bodyPr vert="horz" lIns="94046" tIns="47023" rIns="94046" bIns="47023" rtlCol="0"/>
          <a:lstStyle>
            <a:lvl1pPr algn="r">
              <a:defRPr sz="1200"/>
            </a:lvl1pPr>
          </a:lstStyle>
          <a:p>
            <a:fld id="{ECB358AE-4607-4B1A-9F88-9454EDDA5DA5}" type="datetimeFigureOut">
              <a:rPr lang="en-US" smtClean="0"/>
              <a:pPr/>
              <a:t>6/1/2013</a:t>
            </a:fld>
            <a:endParaRPr lang="en-US" dirty="0"/>
          </a:p>
        </p:txBody>
      </p:sp>
      <p:sp>
        <p:nvSpPr>
          <p:cNvPr id="4" name="Footer Placeholder 3"/>
          <p:cNvSpPr>
            <a:spLocks noGrp="1"/>
          </p:cNvSpPr>
          <p:nvPr>
            <p:ph type="ftr" sz="quarter" idx="2"/>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8971" y="6731040"/>
            <a:ext cx="4061460" cy="354330"/>
          </a:xfrm>
          <a:prstGeom prst="rect">
            <a:avLst/>
          </a:prstGeom>
        </p:spPr>
        <p:txBody>
          <a:bodyPr vert="horz" lIns="94046" tIns="47023" rIns="94046" bIns="47023" rtlCol="0" anchor="b"/>
          <a:lstStyle>
            <a:lvl1pPr algn="r">
              <a:defRPr sz="1200"/>
            </a:lvl1pPr>
          </a:lstStyle>
          <a:p>
            <a:fld id="{EC775E87-3FE4-4AF9-AB5D-EE7FEBD432BE}" type="slidenum">
              <a:rPr lang="en-US" smtClean="0"/>
              <a:pPr/>
              <a:t>‹#›</a:t>
            </a:fld>
            <a:endParaRPr lang="en-US" dirty="0"/>
          </a:p>
        </p:txBody>
      </p:sp>
    </p:spTree>
    <p:extLst>
      <p:ext uri="{BB962C8B-B14F-4D97-AF65-F5344CB8AC3E}">
        <p14:creationId xmlns="" xmlns:p14="http://schemas.microsoft.com/office/powerpoint/2010/main" val="1318851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5308971" y="0"/>
            <a:ext cx="4061460" cy="354330"/>
          </a:xfrm>
          <a:prstGeom prst="rect">
            <a:avLst/>
          </a:prstGeom>
        </p:spPr>
        <p:txBody>
          <a:bodyPr vert="horz" lIns="94046" tIns="47023" rIns="94046" bIns="47023" rtlCol="0"/>
          <a:lstStyle>
            <a:lvl1pPr algn="r">
              <a:defRPr sz="1200"/>
            </a:lvl1pPr>
          </a:lstStyle>
          <a:p>
            <a:fld id="{942F1B5C-EF3C-4439-85EB-DDCB2175E65F}" type="datetimeFigureOut">
              <a:rPr lang="en-US" smtClean="0"/>
              <a:pPr/>
              <a:t>6/1/2013</a:t>
            </a:fld>
            <a:endParaRPr lang="en-US" dirty="0"/>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937260" y="3366135"/>
            <a:ext cx="7498080" cy="31889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8971" y="6731040"/>
            <a:ext cx="4061460" cy="354330"/>
          </a:xfrm>
          <a:prstGeom prst="rect">
            <a:avLst/>
          </a:prstGeom>
        </p:spPr>
        <p:txBody>
          <a:bodyPr vert="horz" lIns="94046" tIns="47023" rIns="94046" bIns="47023" rtlCol="0" anchor="b"/>
          <a:lstStyle>
            <a:lvl1pPr algn="r">
              <a:defRPr sz="1200"/>
            </a:lvl1pPr>
          </a:lstStyle>
          <a:p>
            <a:fld id="{5F6ECAB3-F1C3-4313-8364-34916DA54839}" type="slidenum">
              <a:rPr lang="en-US" smtClean="0"/>
              <a:pPr/>
              <a:t>‹#›</a:t>
            </a:fld>
            <a:endParaRPr lang="en-US" dirty="0"/>
          </a:p>
        </p:txBody>
      </p:sp>
    </p:spTree>
    <p:extLst>
      <p:ext uri="{BB962C8B-B14F-4D97-AF65-F5344CB8AC3E}">
        <p14:creationId xmlns="" xmlns:p14="http://schemas.microsoft.com/office/powerpoint/2010/main" val="39212370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FE6BCC9-9B41-4A2D-8E73-BF87BAE2BC71}" type="datetime1">
              <a:rPr lang="en-US" smtClean="0"/>
              <a:pPr/>
              <a:t>6/1/2013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4EB2AE7-E87A-4F83-AB1D-9D9AA2D6962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365E53-25FE-4AAB-ADE7-3915B155BB24}" type="datetime1">
              <a:rPr lang="en-US" smtClean="0"/>
              <a:pPr/>
              <a:t>6/1/2013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EB2AE7-E87A-4F83-AB1D-9D9AA2D696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5F311F-0D2F-40FF-A578-770B94EB517B}" type="datetime1">
              <a:rPr lang="en-US" smtClean="0"/>
              <a:pPr/>
              <a:t>6/1/2013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4EB2AE7-E87A-4F83-AB1D-9D9AA2D6962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C31491-5F00-47F0-8B10-1D109C39AB4A}" type="datetime1">
              <a:rPr lang="en-US" smtClean="0"/>
              <a:pPr/>
              <a:t>6/1/2013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EB2AE7-E87A-4F83-AB1D-9D9AA2D69627}"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60B6207-9F11-4DE3-808F-8436FB9145D9}" type="datetime1">
              <a:rPr lang="en-US" smtClean="0"/>
              <a:pPr/>
              <a:t>6/1/2013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4EB2AE7-E87A-4F83-AB1D-9D9AA2D69627}"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7EAC099-645B-4A8F-83AA-0BC2441CB4D2}" type="datetime1">
              <a:rPr lang="en-US" smtClean="0"/>
              <a:pPr/>
              <a:t>6/1/2013</a:t>
            </a:fld>
            <a:endParaRPr lang="en-US" dirty="0"/>
          </a:p>
        </p:txBody>
      </p:sp>
      <p:sp>
        <p:nvSpPr>
          <p:cNvPr id="10" name="Slide Number Placeholder 9"/>
          <p:cNvSpPr>
            <a:spLocks noGrp="1"/>
          </p:cNvSpPr>
          <p:nvPr>
            <p:ph type="sldNum" sz="quarter" idx="16"/>
          </p:nvPr>
        </p:nvSpPr>
        <p:spPr/>
        <p:txBody>
          <a:bodyPr rtlCol="0"/>
          <a:lstStyle/>
          <a:p>
            <a:fld id="{B4EB2AE7-E87A-4F83-AB1D-9D9AA2D69627}"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3E6503D-45AF-4724-B6AB-1F397522B66F}" type="datetime1">
              <a:rPr lang="en-US" smtClean="0"/>
              <a:pPr/>
              <a:t>6/1/2013</a:t>
            </a:fld>
            <a:endParaRPr lang="en-US" dirty="0"/>
          </a:p>
        </p:txBody>
      </p:sp>
      <p:sp>
        <p:nvSpPr>
          <p:cNvPr id="12" name="Slide Number Placeholder 11"/>
          <p:cNvSpPr>
            <a:spLocks noGrp="1"/>
          </p:cNvSpPr>
          <p:nvPr>
            <p:ph type="sldNum" sz="quarter" idx="16"/>
          </p:nvPr>
        </p:nvSpPr>
        <p:spPr/>
        <p:txBody>
          <a:bodyPr rtlCol="0"/>
          <a:lstStyle/>
          <a:p>
            <a:fld id="{B4EB2AE7-E87A-4F83-AB1D-9D9AA2D69627}"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43FFFB-C870-48B1-B207-8C52257D63E4}" type="datetime1">
              <a:rPr lang="en-US" smtClean="0"/>
              <a:pPr/>
              <a:t>6/1/2013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4EB2AE7-E87A-4F83-AB1D-9D9AA2D696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CAD0C-59E8-463A-9432-002101A838C7}" type="datetime1">
              <a:rPr lang="en-US" smtClean="0"/>
              <a:pPr/>
              <a:t>6/1/2013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4EB2AE7-E87A-4F83-AB1D-9D9AA2D696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69861C-D145-4478-AF97-9E6DFD21F35E}" type="datetime1">
              <a:rPr lang="en-US" smtClean="0"/>
              <a:pPr/>
              <a:t>6/1/2013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4EB2AE7-E87A-4F83-AB1D-9D9AA2D69627}"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BFD0DAB-6407-4AAE-A06B-8592EFFE94DD}" type="datetime1">
              <a:rPr lang="en-US" smtClean="0"/>
              <a:pPr/>
              <a:t>6/1/2013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4EB2AE7-E87A-4F83-AB1D-9D9AA2D69627}"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51229E1-D3BC-4ACE-9392-804746372FBA}" type="datetime1">
              <a:rPr lang="en-US" smtClean="0"/>
              <a:pPr/>
              <a:t>6/1/2013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4EB2AE7-E87A-4F83-AB1D-9D9AA2D696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rmAutofit fontScale="90000"/>
          </a:bodyPr>
          <a:lstStyle/>
          <a:p>
            <a:pPr algn="ctr"/>
            <a:r>
              <a:rPr lang="en-US" b="1" dirty="0" smtClean="0">
                <a:solidFill>
                  <a:srgbClr val="005828"/>
                </a:solidFill>
                <a:latin typeface="Calibri" pitchFamily="34" charset="0"/>
                <a:cs typeface="Calibri" pitchFamily="34" charset="0"/>
              </a:rPr>
              <a:t>Atlanta </a:t>
            </a:r>
            <a:r>
              <a:rPr lang="en-US" b="1" dirty="0" err="1" smtClean="0">
                <a:solidFill>
                  <a:srgbClr val="005828"/>
                </a:solidFill>
                <a:latin typeface="Calibri" pitchFamily="34" charset="0"/>
                <a:cs typeface="Calibri" pitchFamily="34" charset="0"/>
              </a:rPr>
              <a:t>ContactPoint</a:t>
            </a:r>
            <a:r>
              <a:rPr lang="en-US" b="1" dirty="0" smtClean="0">
                <a:solidFill>
                  <a:srgbClr val="005828"/>
                </a:solidFill>
                <a:latin typeface="Calibri" pitchFamily="34" charset="0"/>
                <a:cs typeface="Calibri" pitchFamily="34" charset="0"/>
              </a:rPr>
              <a:t> </a:t>
            </a:r>
            <a:br>
              <a:rPr lang="en-US" b="1" dirty="0" smtClean="0">
                <a:solidFill>
                  <a:srgbClr val="005828"/>
                </a:solidFill>
                <a:latin typeface="Calibri" pitchFamily="34" charset="0"/>
                <a:cs typeface="Calibri" pitchFamily="34" charset="0"/>
              </a:rPr>
            </a:br>
            <a:r>
              <a:rPr lang="en-US" sz="2700" b="1" i="1" dirty="0" smtClean="0">
                <a:solidFill>
                  <a:srgbClr val="005828"/>
                </a:solidFill>
                <a:latin typeface="Calibri" pitchFamily="34" charset="0"/>
                <a:cs typeface="Calibri" pitchFamily="34" charset="0"/>
              </a:rPr>
              <a:t>Empowering you to play</a:t>
            </a:r>
            <a:endParaRPr lang="en-US" sz="2700" b="1" i="1" dirty="0">
              <a:solidFill>
                <a:srgbClr val="005828"/>
              </a:solid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B4EB2AE7-E87A-4F83-AB1D-9D9AA2D69627}" type="slidenum">
              <a:rPr lang="en-US" smtClean="0"/>
              <a:pPr/>
              <a:t>1</a:t>
            </a:fld>
            <a:endParaRPr lang="en-US" dirty="0"/>
          </a:p>
        </p:txBody>
      </p:sp>
      <p:sp>
        <p:nvSpPr>
          <p:cNvPr id="4" name="Content Placeholder 3"/>
          <p:cNvSpPr>
            <a:spLocks noGrp="1"/>
          </p:cNvSpPr>
          <p:nvPr>
            <p:ph sz="quarter" idx="1"/>
          </p:nvPr>
        </p:nvSpPr>
        <p:spPr>
          <a:xfrm>
            <a:off x="609600" y="1447800"/>
            <a:ext cx="8153400" cy="4876800"/>
          </a:xfrm>
        </p:spPr>
        <p:txBody>
          <a:bodyPr>
            <a:normAutofit/>
          </a:bodyPr>
          <a:lstStyle/>
          <a:p>
            <a:pPr algn="ctr">
              <a:buNone/>
            </a:pPr>
            <a:endParaRPr lang="en-US" sz="2000" dirty="0" smtClean="0"/>
          </a:p>
          <a:p>
            <a:pPr algn="ctr">
              <a:buNone/>
            </a:pPr>
            <a:r>
              <a:rPr lang="en-US" sz="4000" dirty="0" smtClean="0"/>
              <a:t> Presentation</a:t>
            </a:r>
            <a:br>
              <a:rPr lang="en-US" sz="4000" dirty="0" smtClean="0"/>
            </a:br>
            <a:r>
              <a:rPr lang="en-US" sz="4000" b="1" dirty="0" smtClean="0"/>
              <a:t/>
            </a:r>
            <a:br>
              <a:rPr lang="en-US" sz="4000" b="1" dirty="0" smtClean="0"/>
            </a:br>
            <a:endParaRPr lang="en-US" sz="4000" b="1" dirty="0" smtClean="0"/>
          </a:p>
          <a:p>
            <a:pPr algn="ctr">
              <a:buNone/>
            </a:pPr>
            <a:endParaRPr lang="en-US" sz="4000" dirty="0" smtClean="0"/>
          </a:p>
          <a:p>
            <a:pPr algn="ctr">
              <a:buNone/>
            </a:pPr>
            <a:r>
              <a:rPr lang="en-US" dirty="0" smtClean="0"/>
              <a:t/>
            </a:r>
            <a:br>
              <a:rPr lang="en-US" dirty="0" smtClean="0"/>
            </a:br>
            <a:endParaRPr lang="en-US" dirty="0" smtClean="0"/>
          </a:p>
          <a:p>
            <a:pPr algn="ctr">
              <a:buNone/>
            </a:pPr>
            <a:endParaRPr lang="en-US" sz="2000" dirty="0" smtClean="0"/>
          </a:p>
          <a:p>
            <a:pPr algn="ctr">
              <a:buNone/>
            </a:pPr>
            <a:r>
              <a:rPr lang="en-US" sz="2000" dirty="0" smtClean="0"/>
              <a:t>May 2013</a:t>
            </a:r>
            <a:endParaRPr lang="en-US" sz="2000" dirty="0"/>
          </a:p>
        </p:txBody>
      </p:sp>
      <p:pic>
        <p:nvPicPr>
          <p:cNvPr id="6" name="Picture 5" descr="ACP dark green vert.jpg"/>
          <p:cNvPicPr>
            <a:picLocks noChangeAspect="1"/>
          </p:cNvPicPr>
          <p:nvPr/>
        </p:nvPicPr>
        <p:blipFill>
          <a:blip r:embed="rId2" cstate="print"/>
          <a:stretch>
            <a:fillRect/>
          </a:stretch>
        </p:blipFill>
        <p:spPr>
          <a:xfrm>
            <a:off x="3200400" y="2514600"/>
            <a:ext cx="3050047" cy="33643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Day Hockey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4EB2AE7-E87A-4F83-AB1D-9D9AA2D69627}" type="slidenum">
              <a:rPr lang="en-US" smtClean="0"/>
              <a:pPr/>
              <a:t>10</a:t>
            </a:fld>
            <a:endParaRPr lang="en-US" dirty="0"/>
          </a:p>
        </p:txBody>
      </p:sp>
      <p:pic>
        <p:nvPicPr>
          <p:cNvPr id="7" name="Content Placeholder 4" descr="PlayDay2012-3145.jpg"/>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l="-10452" r="-10452"/>
          <a:stretch>
            <a:fillRect/>
          </a:stretch>
        </p:blipFill>
        <p:spPr/>
      </p:pic>
    </p:spTree>
    <p:extLst>
      <p:ext uri="{BB962C8B-B14F-4D97-AF65-F5344CB8AC3E}">
        <p14:creationId xmlns="" xmlns:p14="http://schemas.microsoft.com/office/powerpoint/2010/main" val="3881224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Day Health</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4EB2AE7-E87A-4F83-AB1D-9D9AA2D69627}" type="slidenum">
              <a:rPr lang="en-US" smtClean="0"/>
              <a:pPr/>
              <a:t>11</a:t>
            </a:fld>
            <a:endParaRPr lang="en-US" dirty="0"/>
          </a:p>
        </p:txBody>
      </p:sp>
      <p:pic>
        <p:nvPicPr>
          <p:cNvPr id="5" name="Content Placeholder 4" descr="PlayDay2012-3244.jpg"/>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t="8645" b="8645"/>
          <a:stretch>
            <a:fillRect/>
          </a:stretch>
        </p:blipFill>
        <p:spPr/>
      </p:pic>
    </p:spTree>
    <p:extLst>
      <p:ext uri="{BB962C8B-B14F-4D97-AF65-F5344CB8AC3E}">
        <p14:creationId xmlns="" xmlns:p14="http://schemas.microsoft.com/office/powerpoint/2010/main" val="195143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PlayDay</a:t>
            </a:r>
            <a:r>
              <a:rPr lang="en-US" dirty="0" smtClean="0"/>
              <a:t> Happiness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4EB2AE7-E87A-4F83-AB1D-9D9AA2D69627}" type="slidenum">
              <a:rPr lang="en-US" smtClean="0"/>
              <a:pPr/>
              <a:t>12</a:t>
            </a:fld>
            <a:endParaRPr lang="en-US" dirty="0"/>
          </a:p>
        </p:txBody>
      </p:sp>
      <p:pic>
        <p:nvPicPr>
          <p:cNvPr id="7" name="Content Placeholder 6" descr="PlayDay2012-3349.jpg"/>
          <p:cNvPicPr>
            <a:picLocks noGrp="1" noChangeAspect="1"/>
          </p:cNvPicPr>
          <p:nvPr>
            <p:ph sz="quarter" idx="1"/>
          </p:nvPr>
        </p:nvPicPr>
        <p:blipFill>
          <a:blip r:embed="rId2" cstate="print"/>
          <a:stretch>
            <a:fillRect/>
          </a:stretch>
        </p:blipFill>
        <p:spPr>
          <a:xfrm>
            <a:off x="-381000" y="2362200"/>
            <a:ext cx="4648200" cy="3098800"/>
          </a:xfrm>
        </p:spPr>
      </p:pic>
      <p:pic>
        <p:nvPicPr>
          <p:cNvPr id="8" name="Picture 7" descr="PlayDay2012-3521.jpg"/>
          <p:cNvPicPr>
            <a:picLocks noChangeAspect="1"/>
          </p:cNvPicPr>
          <p:nvPr/>
        </p:nvPicPr>
        <p:blipFill>
          <a:blip r:embed="rId3" cstate="print"/>
          <a:stretch>
            <a:fillRect/>
          </a:stretch>
        </p:blipFill>
        <p:spPr>
          <a:xfrm>
            <a:off x="6781800" y="2362200"/>
            <a:ext cx="2082800" cy="3124200"/>
          </a:xfrm>
          <a:prstGeom prst="rect">
            <a:avLst/>
          </a:prstGeom>
        </p:spPr>
      </p:pic>
      <p:pic>
        <p:nvPicPr>
          <p:cNvPr id="9" name="Picture 8" descr="PlayDay2012-3626.jpg"/>
          <p:cNvPicPr>
            <a:picLocks noChangeAspect="1"/>
          </p:cNvPicPr>
          <p:nvPr/>
        </p:nvPicPr>
        <p:blipFill>
          <a:blip r:embed="rId4" cstate="print"/>
          <a:stretch>
            <a:fillRect/>
          </a:stretch>
        </p:blipFill>
        <p:spPr>
          <a:xfrm>
            <a:off x="4470400" y="2362200"/>
            <a:ext cx="2082800" cy="3124200"/>
          </a:xfrm>
          <a:prstGeom prst="rect">
            <a:avLst/>
          </a:prstGeom>
        </p:spPr>
      </p:pic>
      <p:pic>
        <p:nvPicPr>
          <p:cNvPr id="10" name="Picture 9" descr="PlayDay2012-3686.jpg"/>
          <p:cNvPicPr>
            <a:picLocks noChangeAspect="1"/>
          </p:cNvPicPr>
          <p:nvPr/>
        </p:nvPicPr>
        <p:blipFill>
          <a:blip r:embed="rId5" cstate="print"/>
          <a:stretch>
            <a:fillRect/>
          </a:stretch>
        </p:blipFill>
        <p:spPr>
          <a:xfrm>
            <a:off x="9144000" y="1219200"/>
            <a:ext cx="1930400" cy="2895600"/>
          </a:xfrm>
          <a:prstGeom prst="rect">
            <a:avLst/>
          </a:prstGeom>
        </p:spPr>
      </p:pic>
    </p:spTree>
    <p:extLst>
      <p:ext uri="{BB962C8B-B14F-4D97-AF65-F5344CB8AC3E}">
        <p14:creationId xmlns="" xmlns:p14="http://schemas.microsoft.com/office/powerpoint/2010/main" val="195143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err="1" smtClean="0"/>
              <a:t>ContactPoint</a:t>
            </a:r>
            <a:r>
              <a:rPr lang="en-US" dirty="0" smtClean="0"/>
              <a:t> at Pullman Yard</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13</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a:buNone/>
            </a:pPr>
            <a:r>
              <a:rPr lang="en-US" sz="2400" b="1" dirty="0" smtClean="0"/>
              <a:t>Pullman Yard </a:t>
            </a:r>
            <a:r>
              <a:rPr lang="en-US" sz="2400" dirty="0" smtClean="0"/>
              <a:t>is a vacant 26-acre historic train yard  that houses180,000 sq feet of buildings and is strategically located in the heart of Kirkwood, between Downtown Atlanta and the City of Decatur.</a:t>
            </a:r>
          </a:p>
          <a:p>
            <a:pPr lvl="0">
              <a:buNone/>
            </a:pPr>
            <a:endParaRPr lang="en-US" sz="2400" dirty="0" smtClean="0"/>
          </a:p>
          <a:p>
            <a:pPr lvl="0">
              <a:buNone/>
            </a:pPr>
            <a:endParaRPr lang="en-US" sz="2400"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12" name="Picture 11" descr="2croppedALT.jpg"/>
          <p:cNvPicPr>
            <a:picLocks noChangeAspect="1"/>
          </p:cNvPicPr>
          <p:nvPr/>
        </p:nvPicPr>
        <p:blipFill>
          <a:blip r:embed="rId3" cstate="print"/>
          <a:stretch>
            <a:fillRect/>
          </a:stretch>
        </p:blipFill>
        <p:spPr>
          <a:xfrm>
            <a:off x="457200" y="3352800"/>
            <a:ext cx="5181600" cy="3231330"/>
          </a:xfrm>
          <a:prstGeom prst="rect">
            <a:avLst/>
          </a:prstGeom>
        </p:spPr>
      </p:pic>
      <p:pic>
        <p:nvPicPr>
          <p:cNvPr id="13" name="Picture 12" descr="3croppedATL.jpg"/>
          <p:cNvPicPr>
            <a:picLocks noChangeAspect="1"/>
          </p:cNvPicPr>
          <p:nvPr/>
        </p:nvPicPr>
        <p:blipFill>
          <a:blip r:embed="rId4" cstate="print"/>
          <a:stretch>
            <a:fillRect/>
          </a:stretch>
        </p:blipFill>
        <p:spPr>
          <a:xfrm>
            <a:off x="5791200" y="3352800"/>
            <a:ext cx="3124200" cy="156537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err="1" smtClean="0"/>
              <a:t>ContactPoint</a:t>
            </a:r>
            <a:r>
              <a:rPr lang="en-US" dirty="0" smtClean="0"/>
              <a:t> at Pullman Yard</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14</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smtClean="0"/>
              <a:t>Pullman Yard means … envisioning the potential </a:t>
            </a:r>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11" name="Picture 10" descr="DSC00143.jpg"/>
          <p:cNvPicPr>
            <a:picLocks noChangeAspect="1"/>
          </p:cNvPicPr>
          <p:nvPr/>
        </p:nvPicPr>
        <p:blipFill>
          <a:blip r:embed="rId3" cstate="print"/>
          <a:stretch>
            <a:fillRect/>
          </a:stretch>
        </p:blipFill>
        <p:spPr>
          <a:xfrm>
            <a:off x="990600" y="2505075"/>
            <a:ext cx="6096000" cy="4048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err="1" smtClean="0"/>
              <a:t>ContactPoint</a:t>
            </a:r>
            <a:r>
              <a:rPr lang="en-US" dirty="0" smtClean="0"/>
              <a:t> at Pullman Yard</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15</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a:buNone/>
            </a:pPr>
            <a:r>
              <a:rPr lang="en-US" sz="2400" b="1" dirty="0" smtClean="0"/>
              <a:t>to create community spaces…</a:t>
            </a:r>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9" name="Picture 8" descr="DSC00158.jpg"/>
          <p:cNvPicPr>
            <a:picLocks noChangeAspect="1"/>
          </p:cNvPicPr>
          <p:nvPr/>
        </p:nvPicPr>
        <p:blipFill>
          <a:blip r:embed="rId3" cstate="print"/>
          <a:stretch>
            <a:fillRect/>
          </a:stretch>
        </p:blipFill>
        <p:spPr>
          <a:xfrm>
            <a:off x="990600" y="2209800"/>
            <a:ext cx="6096000" cy="40481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err="1" smtClean="0"/>
              <a:t>ContactPoint</a:t>
            </a:r>
            <a:r>
              <a:rPr lang="en-US" dirty="0" smtClean="0"/>
              <a:t> at Pullman Yard</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16</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a:buNone/>
            </a:pPr>
            <a:r>
              <a:rPr lang="en-US" sz="2400" b="1" dirty="0" smtClean="0"/>
              <a:t>that recycle the old…</a:t>
            </a:r>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9" name="Picture 8" descr="DSC00185.jpg"/>
          <p:cNvPicPr>
            <a:picLocks noChangeAspect="1"/>
          </p:cNvPicPr>
          <p:nvPr/>
        </p:nvPicPr>
        <p:blipFill>
          <a:blip r:embed="rId3" cstate="print"/>
          <a:stretch>
            <a:fillRect/>
          </a:stretch>
        </p:blipFill>
        <p:spPr>
          <a:xfrm>
            <a:off x="685800" y="2057400"/>
            <a:ext cx="6096000" cy="40481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err="1" smtClean="0"/>
              <a:t>ContactPoint</a:t>
            </a:r>
            <a:r>
              <a:rPr lang="en-US" dirty="0" smtClean="0"/>
              <a:t> at Pullman Yard</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17</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smtClean="0"/>
              <a:t>Pullman Yard means… achieving multiple benefits</a:t>
            </a:r>
          </a:p>
          <a:p>
            <a:pPr>
              <a:buNone/>
            </a:pPr>
            <a:endParaRPr lang="en-US" sz="2400" b="1" dirty="0" smtClean="0"/>
          </a:p>
          <a:p>
            <a:pPr lvl="0">
              <a:buNone/>
            </a:pPr>
            <a:r>
              <a:rPr lang="en-US" sz="2400" dirty="0" smtClean="0"/>
              <a:t>Land Conservation  |  Historic Preservation</a:t>
            </a:r>
          </a:p>
          <a:p>
            <a:pPr>
              <a:buNone/>
            </a:pPr>
            <a:r>
              <a:rPr lang="en-US" sz="2400" dirty="0" smtClean="0"/>
              <a:t>Sustainability  | Alternative Transportation</a:t>
            </a:r>
          </a:p>
          <a:p>
            <a:pPr lvl="0">
              <a:buNone/>
            </a:pPr>
            <a:r>
              <a:rPr lang="en-US" sz="2400" dirty="0" smtClean="0"/>
              <a:t>Community Building  |  Job Creation</a:t>
            </a:r>
          </a:p>
          <a:p>
            <a:pPr lvl="0">
              <a:buNone/>
            </a:pPr>
            <a:r>
              <a:rPr lang="en-US" sz="2400" dirty="0" smtClean="0"/>
              <a:t>Education  | Cultural Enrichment</a:t>
            </a:r>
          </a:p>
          <a:p>
            <a:pPr lvl="0">
              <a:buNone/>
            </a:pPr>
            <a:r>
              <a:rPr lang="en-US" sz="2400" dirty="0" smtClean="0"/>
              <a:t>Sports  |  Nutrition | Public Health</a:t>
            </a:r>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18</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 </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9" name="Picture 8" descr="PANELbase.jpg"/>
          <p:cNvPicPr>
            <a:picLocks noChangeAspect="1"/>
          </p:cNvPicPr>
          <p:nvPr/>
        </p:nvPicPr>
        <p:blipFill>
          <a:blip r:embed="rId2" cstate="print"/>
          <a:stretch>
            <a:fillRect/>
          </a:stretch>
        </p:blipFill>
        <p:spPr>
          <a:xfrm>
            <a:off x="152400" y="2971800"/>
            <a:ext cx="4495799" cy="2390634"/>
          </a:xfrm>
          <a:prstGeom prst="rect">
            <a:avLst/>
          </a:prstGeom>
        </p:spPr>
      </p:pic>
      <p:pic>
        <p:nvPicPr>
          <p:cNvPr id="11" name="Picture 10" descr="panel02base.jpg"/>
          <p:cNvPicPr>
            <a:picLocks noChangeAspect="1"/>
          </p:cNvPicPr>
          <p:nvPr/>
        </p:nvPicPr>
        <p:blipFill>
          <a:blip r:embed="rId3" cstate="print"/>
          <a:stretch>
            <a:fillRect/>
          </a:stretch>
        </p:blipFill>
        <p:spPr>
          <a:xfrm>
            <a:off x="4724400" y="2971800"/>
            <a:ext cx="4038600" cy="2427196"/>
          </a:xfrm>
          <a:prstGeom prst="rect">
            <a:avLst/>
          </a:prstGeom>
        </p:spPr>
      </p:pic>
      <p:pic>
        <p:nvPicPr>
          <p:cNvPr id="8" name="Picture 7" descr="ACP dark green vert.jpg"/>
          <p:cNvPicPr>
            <a:picLocks noChangeAspect="1"/>
          </p:cNvPicPr>
          <p:nvPr/>
        </p:nvPicPr>
        <p:blipFill>
          <a:blip r:embed="rId4"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19</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 sustainability</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10" name="Picture 9" descr="PANEL01.jpg"/>
          <p:cNvPicPr>
            <a:picLocks noChangeAspect="1"/>
          </p:cNvPicPr>
          <p:nvPr/>
        </p:nvPicPr>
        <p:blipFill>
          <a:blip r:embed="rId2" cstate="print"/>
          <a:stretch>
            <a:fillRect/>
          </a:stretch>
        </p:blipFill>
        <p:spPr>
          <a:xfrm>
            <a:off x="152400" y="2971800"/>
            <a:ext cx="4495800" cy="2390634"/>
          </a:xfrm>
          <a:prstGeom prst="rect">
            <a:avLst/>
          </a:prstGeom>
        </p:spPr>
      </p:pic>
      <p:pic>
        <p:nvPicPr>
          <p:cNvPr id="12" name="Picture 11" descr="panel02base04.jpg"/>
          <p:cNvPicPr>
            <a:picLocks noChangeAspect="1"/>
          </p:cNvPicPr>
          <p:nvPr/>
        </p:nvPicPr>
        <p:blipFill>
          <a:blip r:embed="rId3" cstate="print"/>
          <a:stretch>
            <a:fillRect/>
          </a:stretch>
        </p:blipFill>
        <p:spPr>
          <a:xfrm>
            <a:off x="4724400" y="2971800"/>
            <a:ext cx="4006656" cy="2407997"/>
          </a:xfrm>
          <a:prstGeom prst="rect">
            <a:avLst/>
          </a:prstGeom>
        </p:spPr>
      </p:pic>
      <p:pic>
        <p:nvPicPr>
          <p:cNvPr id="8" name="Picture 7" descr="ACP dark green vert.jpg"/>
          <p:cNvPicPr>
            <a:picLocks noChangeAspect="1"/>
          </p:cNvPicPr>
          <p:nvPr/>
        </p:nvPicPr>
        <p:blipFill>
          <a:blip r:embed="rId4"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sz="4900" b="1" dirty="0" smtClean="0">
                <a:solidFill>
                  <a:srgbClr val="005828"/>
                </a:solidFill>
              </a:rPr>
              <a:t>ENVIRONMENT | The Background</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a:t>
            </a:fld>
            <a:endParaRPr lang="en-US" sz="1800" dirty="0"/>
          </a:p>
        </p:txBody>
      </p:sp>
      <p:sp>
        <p:nvSpPr>
          <p:cNvPr id="3" name="Content Placeholder 2"/>
          <p:cNvSpPr>
            <a:spLocks noGrp="1"/>
          </p:cNvSpPr>
          <p:nvPr>
            <p:ph sz="quarter" idx="1"/>
          </p:nvPr>
        </p:nvSpPr>
        <p:spPr>
          <a:xfrm>
            <a:off x="612648" y="1524000"/>
            <a:ext cx="8153400" cy="4572000"/>
          </a:xfrm>
        </p:spPr>
        <p:txBody>
          <a:bodyPr>
            <a:noAutofit/>
          </a:bodyPr>
          <a:lstStyle/>
          <a:p>
            <a:pPr>
              <a:buNone/>
            </a:pPr>
            <a:r>
              <a:rPr lang="en-US" sz="2200" dirty="0" smtClean="0"/>
              <a:t>	</a:t>
            </a:r>
          </a:p>
          <a:p>
            <a:pPr algn="ctr">
              <a:buNone/>
            </a:pPr>
            <a:r>
              <a:rPr lang="en-US" sz="3200" b="1" dirty="0" smtClean="0"/>
              <a:t>growing problems of</a:t>
            </a:r>
            <a:endParaRPr lang="en-US" sz="3200" dirty="0" smtClean="0"/>
          </a:p>
          <a:p>
            <a:pPr lvl="0" algn="ctr">
              <a:buNone/>
            </a:pPr>
            <a:r>
              <a:rPr lang="en-US" sz="2400" dirty="0" smtClean="0"/>
              <a:t>inactivity</a:t>
            </a:r>
          </a:p>
          <a:p>
            <a:pPr lvl="0" algn="ctr">
              <a:buNone/>
            </a:pPr>
            <a:r>
              <a:rPr lang="en-US" sz="2400" dirty="0" smtClean="0"/>
              <a:t>virtual play </a:t>
            </a:r>
          </a:p>
          <a:p>
            <a:pPr lvl="0" algn="ctr">
              <a:buNone/>
            </a:pPr>
            <a:r>
              <a:rPr lang="en-US" sz="2400" dirty="0" smtClean="0"/>
              <a:t>poor nutrition</a:t>
            </a:r>
          </a:p>
          <a:p>
            <a:pPr lvl="0" algn="ctr">
              <a:buNone/>
            </a:pPr>
            <a:r>
              <a:rPr lang="en-US" sz="2400" dirty="0" smtClean="0"/>
              <a:t>information overload</a:t>
            </a:r>
          </a:p>
          <a:p>
            <a:pPr lvl="0" algn="ctr">
              <a:buNone/>
            </a:pPr>
            <a:r>
              <a:rPr lang="en-US" sz="2400" dirty="0" smtClean="0"/>
              <a:t>superficial connection</a:t>
            </a:r>
            <a:endParaRPr lang="en-US" sz="1100" dirty="0" smtClean="0"/>
          </a:p>
          <a:p>
            <a:pPr lvl="0" algn="ctr">
              <a:buNone/>
            </a:pPr>
            <a:r>
              <a:rPr lang="en-US" sz="2400" dirty="0" smtClean="0"/>
              <a:t>insufficient green space</a:t>
            </a:r>
          </a:p>
        </p:txBody>
      </p:sp>
      <p:pic>
        <p:nvPicPr>
          <p:cNvPr id="7" name="Picture 6"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20</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 </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9" name="Picture 8" descr="panelLittleBase.jpg"/>
          <p:cNvPicPr>
            <a:picLocks noChangeAspect="1"/>
          </p:cNvPicPr>
          <p:nvPr/>
        </p:nvPicPr>
        <p:blipFill>
          <a:blip r:embed="rId3" cstate="print"/>
          <a:stretch>
            <a:fillRect/>
          </a:stretch>
        </p:blipFill>
        <p:spPr>
          <a:xfrm>
            <a:off x="457200" y="2819400"/>
            <a:ext cx="5029200" cy="334187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21</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 innovation</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10" name="Picture 9" descr="panelLittle04small.jpg"/>
          <p:cNvPicPr>
            <a:picLocks noChangeAspect="1"/>
          </p:cNvPicPr>
          <p:nvPr/>
        </p:nvPicPr>
        <p:blipFill>
          <a:blip r:embed="rId3" cstate="print"/>
          <a:stretch>
            <a:fillRect/>
          </a:stretch>
        </p:blipFill>
        <p:spPr>
          <a:xfrm>
            <a:off x="457200" y="2819400"/>
            <a:ext cx="5029200" cy="3339703"/>
          </a:xfrm>
          <a:prstGeom prst="rect">
            <a:avLst/>
          </a:prstGeom>
        </p:spPr>
      </p:pic>
      <p:pic>
        <p:nvPicPr>
          <p:cNvPr id="11" name="Picture 10" descr="solar canopy 2.jpg"/>
          <p:cNvPicPr>
            <a:picLocks noChangeAspect="1"/>
          </p:cNvPicPr>
          <p:nvPr/>
        </p:nvPicPr>
        <p:blipFill>
          <a:blip r:embed="rId4" cstate="print"/>
          <a:stretch>
            <a:fillRect/>
          </a:stretch>
        </p:blipFill>
        <p:spPr>
          <a:xfrm>
            <a:off x="5562600" y="4800600"/>
            <a:ext cx="1905000" cy="1324207"/>
          </a:xfrm>
          <a:prstGeom prst="rect">
            <a:avLst/>
          </a:prstGeom>
        </p:spPr>
      </p:pic>
      <p:pic>
        <p:nvPicPr>
          <p:cNvPr id="12" name="Picture 11" descr="Solar Canopy.jpg"/>
          <p:cNvPicPr>
            <a:picLocks noChangeAspect="1"/>
          </p:cNvPicPr>
          <p:nvPr/>
        </p:nvPicPr>
        <p:blipFill>
          <a:blip r:embed="rId5" cstate="print"/>
          <a:stretch>
            <a:fillRect/>
          </a:stretch>
        </p:blipFill>
        <p:spPr>
          <a:xfrm>
            <a:off x="5562600" y="2819400"/>
            <a:ext cx="3171000" cy="1902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22</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10" name="Picture 9" descr="Indoor rink master.JPG"/>
          <p:cNvPicPr>
            <a:picLocks noChangeAspect="1"/>
          </p:cNvPicPr>
          <p:nvPr/>
        </p:nvPicPr>
        <p:blipFill>
          <a:blip r:embed="rId3" cstate="print"/>
          <a:stretch>
            <a:fillRect/>
          </a:stretch>
        </p:blipFill>
        <p:spPr>
          <a:xfrm>
            <a:off x="457200" y="2819400"/>
            <a:ext cx="5029200" cy="334187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23</a:t>
            </a:fld>
            <a:endParaRPr lang="en-US" sz="1800" dirty="0"/>
          </a:p>
        </p:txBody>
      </p:sp>
      <p:sp>
        <p:nvSpPr>
          <p:cNvPr id="3" name="Content Placeholder 2"/>
          <p:cNvSpPr>
            <a:spLocks noGrp="1"/>
          </p:cNvSpPr>
          <p:nvPr>
            <p:ph sz="quarter" idx="1"/>
          </p:nvPr>
        </p:nvSpPr>
        <p:spPr>
          <a:xfrm>
            <a:off x="609600" y="1600200"/>
            <a:ext cx="81534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 re-purposing with care </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9" name="Picture 8" descr="simul03.jpg"/>
          <p:cNvPicPr>
            <a:picLocks noChangeAspect="1"/>
          </p:cNvPicPr>
          <p:nvPr/>
        </p:nvPicPr>
        <p:blipFill>
          <a:blip r:embed="rId3" cstate="print"/>
          <a:stretch>
            <a:fillRect/>
          </a:stretch>
        </p:blipFill>
        <p:spPr>
          <a:xfrm>
            <a:off x="455708" y="2819400"/>
            <a:ext cx="5030692" cy="3342870"/>
          </a:xfrm>
          <a:prstGeom prst="rect">
            <a:avLst/>
          </a:prstGeom>
        </p:spPr>
      </p:pic>
      <p:pic>
        <p:nvPicPr>
          <p:cNvPr id="11" name="Picture 10" descr="RinkShot.jpg"/>
          <p:cNvPicPr>
            <a:picLocks noChangeAspect="1"/>
          </p:cNvPicPr>
          <p:nvPr/>
        </p:nvPicPr>
        <p:blipFill>
          <a:blip r:embed="rId4" cstate="print"/>
          <a:stretch>
            <a:fillRect/>
          </a:stretch>
        </p:blipFill>
        <p:spPr>
          <a:xfrm>
            <a:off x="5638800" y="2819400"/>
            <a:ext cx="2895600" cy="1722902"/>
          </a:xfrm>
          <a:prstGeom prst="rect">
            <a:avLst/>
          </a:prstGeom>
        </p:spPr>
      </p:pic>
      <p:pic>
        <p:nvPicPr>
          <p:cNvPr id="12" name="Picture 11" descr="Soccer Field.jpg"/>
          <p:cNvPicPr>
            <a:picLocks noChangeAspect="1"/>
          </p:cNvPicPr>
          <p:nvPr/>
        </p:nvPicPr>
        <p:blipFill>
          <a:blip r:embed="rId5" cstate="print"/>
          <a:stretch>
            <a:fillRect/>
          </a:stretch>
        </p:blipFill>
        <p:spPr>
          <a:xfrm>
            <a:off x="5638800" y="4648200"/>
            <a:ext cx="1981200" cy="148643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24</a:t>
            </a:fld>
            <a:endParaRPr lang="en-US" sz="1800" dirty="0"/>
          </a:p>
        </p:txBody>
      </p:sp>
      <p:sp>
        <p:nvSpPr>
          <p:cNvPr id="3" name="Content Placeholder 2"/>
          <p:cNvSpPr>
            <a:spLocks noGrp="1"/>
          </p:cNvSpPr>
          <p:nvPr>
            <p:ph sz="quarter" idx="1"/>
          </p:nvPr>
        </p:nvSpPr>
        <p:spPr>
          <a:xfrm>
            <a:off x="609600" y="1600200"/>
            <a:ext cx="89916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reconnecting with values</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13" name="Picture 12" descr="William-James-Glackens-xx-Roller-Skating-Rink-xx-Private-collection.jpg"/>
          <p:cNvPicPr>
            <a:picLocks noChangeAspect="1"/>
          </p:cNvPicPr>
          <p:nvPr/>
        </p:nvPicPr>
        <p:blipFill>
          <a:blip r:embed="rId3" cstate="print"/>
          <a:stretch>
            <a:fillRect/>
          </a:stretch>
        </p:blipFill>
        <p:spPr>
          <a:xfrm>
            <a:off x="533400" y="2819400"/>
            <a:ext cx="4876800" cy="3352800"/>
          </a:xfrm>
          <a:prstGeom prst="rect">
            <a:avLst/>
          </a:prstGeom>
        </p:spPr>
      </p:pic>
      <p:pic>
        <p:nvPicPr>
          <p:cNvPr id="14" name="Picture 13" descr="interior_roller_skating_rink.jpg"/>
          <p:cNvPicPr>
            <a:picLocks noChangeAspect="1"/>
          </p:cNvPicPr>
          <p:nvPr/>
        </p:nvPicPr>
        <p:blipFill>
          <a:blip r:embed="rId4" cstate="print"/>
          <a:stretch>
            <a:fillRect/>
          </a:stretch>
        </p:blipFill>
        <p:spPr>
          <a:xfrm>
            <a:off x="5410200" y="4648200"/>
            <a:ext cx="2149231" cy="1676400"/>
          </a:xfrm>
          <a:prstGeom prst="rect">
            <a:avLst/>
          </a:prstGeom>
        </p:spPr>
      </p:pic>
      <p:pic>
        <p:nvPicPr>
          <p:cNvPr id="15" name="Picture 14" descr="interior-skating-rink.GOODjpg.jpg"/>
          <p:cNvPicPr>
            <a:picLocks noChangeAspect="1"/>
          </p:cNvPicPr>
          <p:nvPr/>
        </p:nvPicPr>
        <p:blipFill>
          <a:blip r:embed="rId5" cstate="print"/>
          <a:stretch>
            <a:fillRect/>
          </a:stretch>
        </p:blipFill>
        <p:spPr>
          <a:xfrm>
            <a:off x="5562600" y="2819400"/>
            <a:ext cx="2743200" cy="17999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25</a:t>
            </a:fld>
            <a:endParaRPr lang="en-US" sz="1800" dirty="0"/>
          </a:p>
        </p:txBody>
      </p:sp>
      <p:sp>
        <p:nvSpPr>
          <p:cNvPr id="3" name="Content Placeholder 2"/>
          <p:cNvSpPr>
            <a:spLocks noGrp="1"/>
          </p:cNvSpPr>
          <p:nvPr>
            <p:ph sz="quarter" idx="1"/>
          </p:nvPr>
        </p:nvSpPr>
        <p:spPr>
          <a:xfrm>
            <a:off x="609600" y="1600200"/>
            <a:ext cx="89154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reconnecting with history</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9" name="Picture 8" descr="diaspora_09-09-12a.-w456-h303-p0-q70-Fa-S1.jpg"/>
          <p:cNvPicPr>
            <a:picLocks noChangeAspect="1"/>
          </p:cNvPicPr>
          <p:nvPr/>
        </p:nvPicPr>
        <p:blipFill>
          <a:blip r:embed="rId3" cstate="print"/>
          <a:stretch>
            <a:fillRect/>
          </a:stretch>
        </p:blipFill>
        <p:spPr>
          <a:xfrm>
            <a:off x="533400" y="2819400"/>
            <a:ext cx="4876800" cy="3343275"/>
          </a:xfrm>
          <a:prstGeom prst="rect">
            <a:avLst/>
          </a:prstGeom>
        </p:spPr>
      </p:pic>
      <p:pic>
        <p:nvPicPr>
          <p:cNvPr id="10" name="Picture 9" descr="image_05.gif"/>
          <p:cNvPicPr>
            <a:picLocks noChangeAspect="1"/>
          </p:cNvPicPr>
          <p:nvPr/>
        </p:nvPicPr>
        <p:blipFill>
          <a:blip r:embed="rId4" cstate="print"/>
          <a:stretch>
            <a:fillRect/>
          </a:stretch>
        </p:blipFill>
        <p:spPr>
          <a:xfrm>
            <a:off x="5410200" y="4038600"/>
            <a:ext cx="1981200" cy="2061248"/>
          </a:xfrm>
          <a:prstGeom prst="rect">
            <a:avLst/>
          </a:prstGeom>
        </p:spPr>
      </p:pic>
      <p:pic>
        <p:nvPicPr>
          <p:cNvPr id="11" name="Picture 10" descr="pullmanporters.jpg"/>
          <p:cNvPicPr>
            <a:picLocks noChangeAspect="1"/>
          </p:cNvPicPr>
          <p:nvPr/>
        </p:nvPicPr>
        <p:blipFill>
          <a:blip r:embed="rId5" cstate="print"/>
          <a:stretch>
            <a:fillRect/>
          </a:stretch>
        </p:blipFill>
        <p:spPr>
          <a:xfrm>
            <a:off x="5562600" y="2819400"/>
            <a:ext cx="3276600" cy="122214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How We Do It</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26</a:t>
            </a:fld>
            <a:endParaRPr lang="en-US" sz="1800" dirty="0"/>
          </a:p>
        </p:txBody>
      </p:sp>
      <p:sp>
        <p:nvSpPr>
          <p:cNvPr id="3" name="Content Placeholder 2"/>
          <p:cNvSpPr>
            <a:spLocks noGrp="1"/>
          </p:cNvSpPr>
          <p:nvPr>
            <p:ph sz="quarter" idx="1"/>
          </p:nvPr>
        </p:nvSpPr>
        <p:spPr>
          <a:xfrm>
            <a:off x="609600" y="1600200"/>
            <a:ext cx="8077200" cy="4602165"/>
          </a:xfrm>
        </p:spPr>
        <p:txBody>
          <a:bodyPr>
            <a:noAutofit/>
          </a:bodyPr>
          <a:lstStyle/>
          <a:p>
            <a:pPr lvl="0">
              <a:buNone/>
            </a:pPr>
            <a:endParaRPr lang="en-US" sz="2400" dirty="0" smtClean="0"/>
          </a:p>
          <a:p>
            <a:pPr>
              <a:buNone/>
            </a:pPr>
            <a:r>
              <a:rPr lang="en-US" sz="2400" b="1" dirty="0" err="1" smtClean="0"/>
              <a:t>ContactPoint</a:t>
            </a:r>
            <a:r>
              <a:rPr lang="en-US" sz="2400" b="1" dirty="0" smtClean="0"/>
              <a:t> at Pullman Yard means smart transportation platform</a:t>
            </a:r>
          </a:p>
          <a:p>
            <a:pPr>
              <a:buNone/>
            </a:pPr>
            <a:endParaRPr lang="en-US" sz="2400" b="1"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9" name="Picture 8" descr="Comp 3stills (0.00.43.24)_1.jpg"/>
          <p:cNvPicPr>
            <a:picLocks noChangeAspect="1"/>
          </p:cNvPicPr>
          <p:nvPr/>
        </p:nvPicPr>
        <p:blipFill>
          <a:blip r:embed="rId3" cstate="print"/>
          <a:stretch>
            <a:fillRect/>
          </a:stretch>
        </p:blipFill>
        <p:spPr>
          <a:xfrm>
            <a:off x="457200" y="2590800"/>
            <a:ext cx="6781800" cy="381476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sz="4800" dirty="0" smtClean="0"/>
              <a:t>How We Do It</a:t>
            </a:r>
            <a:r>
              <a:rPr lang="en-US" dirty="0"/>
              <a:t/>
            </a:r>
            <a:br>
              <a:rPr lang="en-US" dirty="0"/>
            </a:b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27</a:t>
            </a:fld>
            <a:endParaRPr lang="en-US" sz="1800" dirty="0"/>
          </a:p>
        </p:txBody>
      </p:sp>
      <p:sp>
        <p:nvSpPr>
          <p:cNvPr id="3" name="Content Placeholder 2"/>
          <p:cNvSpPr>
            <a:spLocks noGrp="1"/>
          </p:cNvSpPr>
          <p:nvPr>
            <p:ph sz="quarter" idx="1"/>
          </p:nvPr>
        </p:nvSpPr>
        <p:spPr>
          <a:xfrm>
            <a:off x="381000" y="1600201"/>
            <a:ext cx="7391400" cy="4724399"/>
          </a:xfrm>
        </p:spPr>
        <p:txBody>
          <a:bodyPr>
            <a:normAutofit/>
          </a:bodyPr>
          <a:lstStyle/>
          <a:p>
            <a:pPr>
              <a:buNone/>
            </a:pPr>
            <a:endParaRPr lang="en-US" sz="2400" dirty="0" smtClean="0"/>
          </a:p>
          <a:p>
            <a:pPr>
              <a:buNone/>
            </a:pPr>
            <a:r>
              <a:rPr lang="en-US" sz="2400" dirty="0" smtClean="0"/>
              <a:t>	Our non-profit will host versatile programming both day and night. This will allow us to create revenue while also addressing unmet social needs in the Kirkwood area. </a:t>
            </a:r>
          </a:p>
          <a:p>
            <a:pPr>
              <a:buNone/>
            </a:pPr>
            <a:endParaRPr lang="en-US" sz="2400" dirty="0" smtClean="0"/>
          </a:p>
          <a:p>
            <a:pPr>
              <a:buNone/>
            </a:pPr>
            <a:r>
              <a:rPr lang="en-US" sz="2400" dirty="0" smtClean="0"/>
              <a:t>	100% of our proceeds will go directly to running the day-to-day operations of ACP and toward our mission of supporting the community with other like-minded initiatives.</a:t>
            </a:r>
            <a:endParaRPr lang="en-US" sz="2400" dirty="0" smtClean="0">
              <a:solidFill>
                <a:srgbClr val="00B050"/>
              </a:solidFill>
            </a:endParaRPr>
          </a:p>
        </p:txBody>
      </p:sp>
      <p:pic>
        <p:nvPicPr>
          <p:cNvPr id="7" name="Picture 6"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28</a:t>
            </a:fld>
            <a:endParaRPr lang="en-US" sz="1800" dirty="0"/>
          </a:p>
        </p:txBody>
      </p:sp>
      <p:sp>
        <p:nvSpPr>
          <p:cNvPr id="3" name="Content Placeholder 2"/>
          <p:cNvSpPr>
            <a:spLocks noGrp="1"/>
          </p:cNvSpPr>
          <p:nvPr>
            <p:ph sz="quarter" idx="1"/>
          </p:nvPr>
        </p:nvSpPr>
        <p:spPr>
          <a:xfrm>
            <a:off x="609600" y="1600200"/>
            <a:ext cx="8153400" cy="4602165"/>
          </a:xfrm>
        </p:spPr>
        <p:txBody>
          <a:bodyPr>
            <a:noAutofit/>
          </a:bodyPr>
          <a:lstStyle/>
          <a:p>
            <a:pPr algn="ctr">
              <a:buNone/>
            </a:pPr>
            <a:r>
              <a:rPr lang="en-US" sz="2400" b="1" dirty="0" smtClean="0"/>
              <a:t>Atlanta </a:t>
            </a:r>
            <a:r>
              <a:rPr lang="en-US" sz="2400" b="1" dirty="0" err="1" smtClean="0"/>
              <a:t>ContactPoint</a:t>
            </a:r>
            <a:r>
              <a:rPr lang="en-US" sz="2400" b="1" dirty="0" smtClean="0"/>
              <a:t> means collaborations. </a:t>
            </a:r>
          </a:p>
          <a:p>
            <a:pPr algn="ctr">
              <a:buNone/>
            </a:pPr>
            <a:r>
              <a:rPr lang="en-US" sz="2400" b="1" dirty="0" smtClean="0"/>
              <a:t>We have established 5 Partnerships Levels</a:t>
            </a:r>
          </a:p>
          <a:p>
            <a:pPr algn="ctr">
              <a:buNone/>
            </a:pPr>
            <a:endParaRPr lang="en-US" sz="2400" b="1" dirty="0" smtClean="0"/>
          </a:p>
          <a:p>
            <a:pPr algn="ctr">
              <a:buNone/>
            </a:pPr>
            <a:r>
              <a:rPr lang="en-US" sz="2400" dirty="0" smtClean="0"/>
              <a:t>Executive Partnership</a:t>
            </a:r>
          </a:p>
          <a:p>
            <a:pPr algn="ctr">
              <a:buNone/>
            </a:pPr>
            <a:r>
              <a:rPr lang="en-US" sz="2400" dirty="0" smtClean="0"/>
              <a:t>Development Partnership</a:t>
            </a:r>
          </a:p>
          <a:p>
            <a:pPr algn="ctr">
              <a:buNone/>
            </a:pPr>
            <a:r>
              <a:rPr lang="en-US" sz="2400" dirty="0" smtClean="0"/>
              <a:t>Programming Partnership</a:t>
            </a:r>
          </a:p>
          <a:p>
            <a:pPr algn="ctr">
              <a:buNone/>
            </a:pPr>
            <a:r>
              <a:rPr lang="en-US" sz="2400" dirty="0" smtClean="0"/>
              <a:t>Community Partnership</a:t>
            </a:r>
          </a:p>
          <a:p>
            <a:pPr algn="ctr">
              <a:buNone/>
            </a:pPr>
            <a:r>
              <a:rPr lang="en-US" sz="2400" dirty="0" smtClean="0"/>
              <a:t>Infrastructure Partnership</a:t>
            </a:r>
          </a:p>
          <a:p>
            <a:pPr>
              <a:buNone/>
            </a:pPr>
            <a:endParaRPr lang="en-US" sz="1400" dirty="0" smtClean="0"/>
          </a:p>
          <a:p>
            <a:pPr>
              <a:buNone/>
            </a:pPr>
            <a:endParaRPr lang="en-US" sz="1400" dirty="0" smtClean="0"/>
          </a:p>
          <a:p>
            <a:pPr>
              <a:buNone/>
            </a:pPr>
            <a:endParaRPr lang="en-US" sz="1400" dirty="0" smtClean="0"/>
          </a:p>
          <a:p>
            <a:pPr>
              <a:buNone/>
            </a:pPr>
            <a:r>
              <a:rPr lang="en-US" sz="1400" dirty="0" smtClean="0"/>
              <a:t>                                                                                     </a:t>
            </a:r>
          </a:p>
          <a:p>
            <a:endParaRPr lang="en-US" sz="14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29</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Executive Partnership – Programs Integration &amp; Development </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pic>
        <p:nvPicPr>
          <p:cNvPr id="6" name="Picture 5" descr="etica01_bluscuro.jpg"/>
          <p:cNvPicPr>
            <a:picLocks noChangeAspect="1"/>
          </p:cNvPicPr>
          <p:nvPr/>
        </p:nvPicPr>
        <p:blipFill>
          <a:blip r:embed="rId3" cstate="print"/>
          <a:stretch>
            <a:fillRect/>
          </a:stretch>
        </p:blipFill>
        <p:spPr>
          <a:xfrm>
            <a:off x="3200400" y="2057400"/>
            <a:ext cx="1905000" cy="1905000"/>
          </a:xfrm>
          <a:prstGeom prst="rect">
            <a:avLst/>
          </a:prstGeom>
        </p:spPr>
      </p:pic>
      <p:sp>
        <p:nvSpPr>
          <p:cNvPr id="9" name="Rectangle 8"/>
          <p:cNvSpPr/>
          <p:nvPr/>
        </p:nvSpPr>
        <p:spPr>
          <a:xfrm>
            <a:off x="762000" y="3886200"/>
            <a:ext cx="6858000" cy="2031325"/>
          </a:xfrm>
          <a:prstGeom prst="rect">
            <a:avLst/>
          </a:prstGeom>
        </p:spPr>
        <p:txBody>
          <a:bodyPr wrap="square">
            <a:spAutoFit/>
          </a:bodyPr>
          <a:lstStyle/>
          <a:p>
            <a:pPr algn="just">
              <a:buNone/>
            </a:pPr>
            <a:r>
              <a:rPr lang="en-US" dirty="0" smtClean="0"/>
              <a:t>ETIKA is a Georgia-based 501(c)(3) nonprofit organization that bridges public  scholarship, the arts and the business worlds.  ETIKA puts humanity at the center, designing and implementing interdisciplinary initiatives that stimulates conscious communication and transformation, moving people from passive consumers of information and knowledge into active co-creators of new ways of thinking and being.  More info at </a:t>
            </a:r>
            <a:r>
              <a:rPr lang="en-US" b="1" dirty="0" smtClean="0"/>
              <a:t>www.etikacenter.com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pPr algn="ctr"/>
            <a:r>
              <a:rPr lang="en-US" b="1" dirty="0" smtClean="0">
                <a:solidFill>
                  <a:srgbClr val="005828"/>
                </a:solidFill>
              </a:rPr>
              <a:t>ENVIRONMENT | The Background</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a:t>
            </a:fld>
            <a:endParaRPr lang="en-US" sz="1800" dirty="0"/>
          </a:p>
        </p:txBody>
      </p:sp>
      <p:sp>
        <p:nvSpPr>
          <p:cNvPr id="3" name="Content Placeholder 2"/>
          <p:cNvSpPr>
            <a:spLocks noGrp="1"/>
          </p:cNvSpPr>
          <p:nvPr>
            <p:ph sz="quarter" idx="1"/>
          </p:nvPr>
        </p:nvSpPr>
        <p:spPr>
          <a:xfrm>
            <a:off x="381000" y="1524000"/>
            <a:ext cx="8385048" cy="4876800"/>
          </a:xfrm>
        </p:spPr>
        <p:txBody>
          <a:bodyPr>
            <a:noAutofit/>
          </a:bodyPr>
          <a:lstStyle/>
          <a:p>
            <a:pPr algn="ctr">
              <a:buNone/>
            </a:pPr>
            <a:endParaRPr lang="en-US" sz="3200" b="1" dirty="0" smtClean="0"/>
          </a:p>
          <a:p>
            <a:pPr algn="ctr">
              <a:buNone/>
            </a:pPr>
            <a:r>
              <a:rPr lang="en-US" sz="3200" b="1" dirty="0" smtClean="0"/>
              <a:t>with a need to increase</a:t>
            </a:r>
            <a:endParaRPr lang="en-US" sz="3200" dirty="0" smtClean="0"/>
          </a:p>
          <a:p>
            <a:pPr algn="ctr">
              <a:buNone/>
            </a:pPr>
            <a:r>
              <a:rPr lang="en-US" sz="2400" dirty="0" smtClean="0"/>
              <a:t>physical activity rates</a:t>
            </a:r>
          </a:p>
          <a:p>
            <a:pPr lvl="0" algn="ctr">
              <a:buNone/>
            </a:pPr>
            <a:r>
              <a:rPr lang="en-US" sz="2400" dirty="0" smtClean="0"/>
              <a:t>community education initiatives</a:t>
            </a:r>
          </a:p>
          <a:p>
            <a:pPr algn="ctr">
              <a:buNone/>
            </a:pPr>
            <a:r>
              <a:rPr lang="en-US" sz="2400" dirty="0" smtClean="0"/>
              <a:t>access to green space</a:t>
            </a:r>
          </a:p>
          <a:p>
            <a:pPr lvl="0" algn="ctr">
              <a:buNone/>
            </a:pPr>
            <a:r>
              <a:rPr lang="en-US" sz="2400" dirty="0" smtClean="0"/>
              <a:t>a sense of social &amp; environmental responsibility </a:t>
            </a:r>
          </a:p>
          <a:p>
            <a:pPr lvl="0" algn="ctr">
              <a:buNone/>
            </a:pPr>
            <a:r>
              <a:rPr lang="en-US" sz="2400" dirty="0" smtClean="0"/>
              <a:t>team-building efforts</a:t>
            </a:r>
          </a:p>
          <a:p>
            <a:pPr lvl="0" algn="ctr">
              <a:buNone/>
            </a:pPr>
            <a:r>
              <a:rPr lang="en-US" sz="2400" dirty="0" smtClean="0"/>
              <a:t>capacity development &amp; communications skills</a:t>
            </a:r>
            <a:endParaRPr lang="en-US" sz="2800" dirty="0" smtClean="0"/>
          </a:p>
          <a:p>
            <a:pPr>
              <a:buNone/>
            </a:pPr>
            <a:endParaRPr lang="en-US" sz="2800" dirty="0" smtClean="0"/>
          </a:p>
          <a:p>
            <a:pPr>
              <a:buNone/>
            </a:pPr>
            <a:r>
              <a:rPr lang="en-US" sz="2800" dirty="0" smtClean="0"/>
              <a:t>			</a:t>
            </a:r>
          </a:p>
          <a:p>
            <a:pPr>
              <a:buNone/>
            </a:pPr>
            <a:r>
              <a:rPr lang="en-US" sz="2200" dirty="0" smtClean="0"/>
              <a:t>	</a:t>
            </a:r>
          </a:p>
          <a:p>
            <a:pPr>
              <a:buNone/>
            </a:pPr>
            <a:endParaRPr lang="en-US" sz="2200" dirty="0" smtClean="0"/>
          </a:p>
          <a:p>
            <a:pPr>
              <a:buNone/>
            </a:pPr>
            <a:r>
              <a:rPr lang="en-US" sz="2200" dirty="0" smtClean="0"/>
              <a:t>	</a:t>
            </a:r>
          </a:p>
          <a:p>
            <a:pPr>
              <a:buNone/>
            </a:pPr>
            <a:r>
              <a:rPr lang="en-US" sz="2200" dirty="0" smtClean="0"/>
              <a:t>	</a:t>
            </a:r>
          </a:p>
          <a:p>
            <a:pPr>
              <a:buNone/>
            </a:pPr>
            <a:r>
              <a:rPr lang="en-US" sz="2200" dirty="0" smtClean="0"/>
              <a:t>	</a:t>
            </a:r>
          </a:p>
          <a:p>
            <a:endParaRPr lang="en-US" sz="2200" dirty="0" smtClean="0"/>
          </a:p>
          <a:p>
            <a:endParaRPr lang="en-US" sz="2200" dirty="0" smtClean="0"/>
          </a:p>
        </p:txBody>
      </p:sp>
      <p:pic>
        <p:nvPicPr>
          <p:cNvPr id="7" name="Picture 6"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30</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Development Partnerships</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sp>
        <p:nvSpPr>
          <p:cNvPr id="9" name="Rectangle 8"/>
          <p:cNvSpPr/>
          <p:nvPr/>
        </p:nvSpPr>
        <p:spPr>
          <a:xfrm>
            <a:off x="685800" y="2286000"/>
            <a:ext cx="6858000" cy="5909311"/>
          </a:xfrm>
          <a:prstGeom prst="rect">
            <a:avLst/>
          </a:prstGeom>
        </p:spPr>
        <p:txBody>
          <a:bodyPr wrap="square">
            <a:spAutoFit/>
          </a:bodyPr>
          <a:lstStyle/>
          <a:p>
            <a:pPr algn="just">
              <a:buNone/>
            </a:pPr>
            <a:r>
              <a:rPr lang="en-US" b="1" dirty="0" smtClean="0"/>
              <a:t>BLAZE SPORTS AMERICA </a:t>
            </a:r>
            <a:r>
              <a:rPr lang="en-US" dirty="0" smtClean="0"/>
              <a:t>– </a:t>
            </a:r>
            <a:r>
              <a:rPr lang="en-US" dirty="0" err="1" smtClean="0"/>
              <a:t>BlazeSports</a:t>
            </a:r>
            <a:r>
              <a:rPr lang="en-US" dirty="0" smtClean="0"/>
              <a:t> is driven </a:t>
            </a:r>
            <a:r>
              <a:rPr lang="en-US" dirty="0"/>
              <a:t>by a desire to provide all children and adults with physical disabilities the chance to play sports and live healthy, active lives</a:t>
            </a:r>
            <a:r>
              <a:rPr lang="en-US" dirty="0" smtClean="0"/>
              <a:t>.</a:t>
            </a:r>
          </a:p>
          <a:p>
            <a:pPr algn="just">
              <a:buNone/>
            </a:pPr>
            <a:endParaRPr lang="en-US" dirty="0" smtClean="0"/>
          </a:p>
          <a:p>
            <a:pPr algn="just">
              <a:buNone/>
            </a:pPr>
            <a:r>
              <a:rPr lang="en-US" b="1" dirty="0" smtClean="0"/>
              <a:t>ATLANTA SPORTS &amp; SOCIAL CLUB </a:t>
            </a:r>
            <a:r>
              <a:rPr lang="en-US" dirty="0" smtClean="0"/>
              <a:t>– offering adult co-ed </a:t>
            </a:r>
            <a:r>
              <a:rPr lang="en-US" i="1" dirty="0" smtClean="0"/>
              <a:t>sports</a:t>
            </a:r>
            <a:r>
              <a:rPr lang="en-US" dirty="0" smtClean="0"/>
              <a:t> leagues and </a:t>
            </a:r>
            <a:r>
              <a:rPr lang="en-US" i="1" dirty="0" smtClean="0"/>
              <a:t>social</a:t>
            </a:r>
            <a:r>
              <a:rPr lang="en-US" dirty="0" smtClean="0"/>
              <a:t> events around </a:t>
            </a:r>
            <a:r>
              <a:rPr lang="en-US" i="1" dirty="0" smtClean="0"/>
              <a:t>Atlanta</a:t>
            </a:r>
          </a:p>
          <a:p>
            <a:pPr algn="just">
              <a:buNone/>
            </a:pPr>
            <a:endParaRPr lang="en-US" i="1" dirty="0" smtClean="0"/>
          </a:p>
          <a:p>
            <a:r>
              <a:rPr lang="en-US" b="1" dirty="0" smtClean="0"/>
              <a:t>HUB ATLANTA </a:t>
            </a:r>
            <a:r>
              <a:rPr lang="en-US" dirty="0" smtClean="0"/>
              <a:t>– an ecosystem for entrepreneurship and community,  a place where ideas for social change build and scale into viable enterprises &amp; non-profit organizations</a:t>
            </a:r>
          </a:p>
          <a:p>
            <a:endParaRPr lang="en-US" dirty="0" smtClean="0"/>
          </a:p>
          <a:p>
            <a:r>
              <a:rPr lang="en-US" b="1" dirty="0" smtClean="0"/>
              <a:t>MONTESSORI  HIGH SCHOOL </a:t>
            </a:r>
            <a:r>
              <a:rPr lang="en-US" dirty="0" smtClean="0"/>
              <a:t>– providing a unique learning opportunity by combining experience-based developmental learning with formal academic disciplines</a:t>
            </a:r>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31</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Development Partnerships</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sp>
        <p:nvSpPr>
          <p:cNvPr id="9" name="Rectangle 8"/>
          <p:cNvSpPr/>
          <p:nvPr/>
        </p:nvSpPr>
        <p:spPr>
          <a:xfrm>
            <a:off x="533400" y="2133600"/>
            <a:ext cx="6858000" cy="4524315"/>
          </a:xfrm>
          <a:prstGeom prst="rect">
            <a:avLst/>
          </a:prstGeom>
        </p:spPr>
        <p:txBody>
          <a:bodyPr wrap="square">
            <a:spAutoFit/>
          </a:bodyPr>
          <a:lstStyle/>
          <a:p>
            <a:pPr algn="just"/>
            <a:r>
              <a:rPr lang="en-US" b="1" dirty="0" smtClean="0"/>
              <a:t>CIRCUS CAMP </a:t>
            </a:r>
            <a:r>
              <a:rPr lang="en-US" dirty="0" smtClean="0"/>
              <a:t>– offering an exciting form of physical and mental training that combines therapeutic principles with the skill and dexterity of circus arts.</a:t>
            </a:r>
          </a:p>
          <a:p>
            <a:pPr algn="just">
              <a:buNone/>
            </a:pPr>
            <a:endParaRPr lang="en-US" dirty="0" smtClean="0"/>
          </a:p>
          <a:p>
            <a:pPr algn="just"/>
            <a:r>
              <a:rPr lang="en-US" b="1" dirty="0" smtClean="0"/>
              <a:t>SOCCER IN THE STREET</a:t>
            </a:r>
            <a:r>
              <a:rPr lang="en-US" dirty="0" smtClean="0"/>
              <a:t> – All kids deserve a chance for success. </a:t>
            </a:r>
            <a:r>
              <a:rPr lang="en-US" i="1" dirty="0" smtClean="0"/>
              <a:t>Soccer in the Streets</a:t>
            </a:r>
            <a:r>
              <a:rPr lang="en-US" dirty="0" smtClean="0"/>
              <a:t> empowers kids who lack opportunity by using soccer as a medium to make them employable adults.</a:t>
            </a:r>
            <a:endParaRPr lang="en-US" b="1" dirty="0" smtClean="0"/>
          </a:p>
          <a:p>
            <a:pPr algn="just"/>
            <a:endParaRPr lang="en-US" b="1" dirty="0" smtClean="0"/>
          </a:p>
          <a:p>
            <a:pPr algn="just"/>
            <a:r>
              <a:rPr lang="en-US" b="1" dirty="0" smtClean="0"/>
              <a:t>THE PITCHER’S MOUND- </a:t>
            </a:r>
            <a:r>
              <a:rPr lang="en-US" dirty="0" smtClean="0"/>
              <a:t>providing </a:t>
            </a:r>
            <a:r>
              <a:rPr lang="en-US" dirty="0"/>
              <a:t>elite instruction to </a:t>
            </a:r>
            <a:r>
              <a:rPr lang="en-US" dirty="0" err="1"/>
              <a:t>fastpitch</a:t>
            </a:r>
            <a:r>
              <a:rPr lang="en-US" dirty="0"/>
              <a:t> softball players of all ages.  Bridge the gap between student athletes and college programs through athletic scholarships. </a:t>
            </a:r>
            <a:endParaRPr lang="en-US" b="1" dirty="0" smtClean="0"/>
          </a:p>
          <a:p>
            <a:pPr algn="just"/>
            <a:endParaRPr lang="en-US" b="1" dirty="0"/>
          </a:p>
          <a:p>
            <a:r>
              <a:rPr lang="en-US" b="1" dirty="0" smtClean="0"/>
              <a:t>PROJECT SLIDE</a:t>
            </a:r>
            <a:r>
              <a:rPr lang="en-US" dirty="0" smtClean="0"/>
              <a:t>-  </a:t>
            </a:r>
            <a:r>
              <a:rPr lang="en-US" dirty="0"/>
              <a:t>S.L.I.D.E. (Saving Lives in Dance Education) Dance Studios mission is to simply offer great quality dance training and opportunities in a fun nurturing environment. </a:t>
            </a:r>
          </a:p>
          <a:p>
            <a:pPr algn="just">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32</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Development Partnerships</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sp>
        <p:nvSpPr>
          <p:cNvPr id="9" name="Rectangle 8"/>
          <p:cNvSpPr/>
          <p:nvPr/>
        </p:nvSpPr>
        <p:spPr>
          <a:xfrm>
            <a:off x="685800" y="2209800"/>
            <a:ext cx="6858000" cy="4247317"/>
          </a:xfrm>
          <a:prstGeom prst="rect">
            <a:avLst/>
          </a:prstGeom>
        </p:spPr>
        <p:txBody>
          <a:bodyPr wrap="square">
            <a:spAutoFit/>
          </a:bodyPr>
          <a:lstStyle/>
          <a:p>
            <a:pPr algn="just"/>
            <a:r>
              <a:rPr lang="en-US" dirty="0" smtClean="0"/>
              <a:t>LORD, AECK, AND SARGENT</a:t>
            </a:r>
          </a:p>
          <a:p>
            <a:pPr algn="just"/>
            <a:endParaRPr lang="en-US" dirty="0"/>
          </a:p>
          <a:p>
            <a:pPr algn="just"/>
            <a:r>
              <a:rPr lang="en-US" dirty="0" smtClean="0"/>
              <a:t>OBRIEN AND GERE</a:t>
            </a:r>
          </a:p>
          <a:p>
            <a:pPr algn="just"/>
            <a:endParaRPr lang="en-US" dirty="0" smtClean="0"/>
          </a:p>
          <a:p>
            <a:pPr algn="just"/>
            <a:r>
              <a:rPr lang="en-US" dirty="0" smtClean="0"/>
              <a:t>LEE MORGAN DEVELOPMENT</a:t>
            </a:r>
          </a:p>
          <a:p>
            <a:pPr algn="just">
              <a:buNone/>
            </a:pPr>
            <a:endParaRPr lang="en-US" dirty="0" smtClean="0"/>
          </a:p>
          <a:p>
            <a:pPr algn="just"/>
            <a:r>
              <a:rPr lang="en-US" dirty="0" smtClean="0"/>
              <a:t>MYTHIC IMAGINATION INSTITUTE</a:t>
            </a:r>
          </a:p>
          <a:p>
            <a:pPr algn="just"/>
            <a:endParaRPr lang="en-US" dirty="0" smtClean="0"/>
          </a:p>
          <a:p>
            <a:pPr algn="just">
              <a:buNone/>
            </a:pPr>
            <a:r>
              <a:rPr lang="en-US" dirty="0" smtClean="0"/>
              <a:t>VISIONEERING </a:t>
            </a:r>
          </a:p>
          <a:p>
            <a:pPr algn="just">
              <a:buNone/>
            </a:pPr>
            <a:endParaRPr lang="en-US" dirty="0" smtClean="0"/>
          </a:p>
          <a:p>
            <a:pPr algn="just">
              <a:buNone/>
            </a:pPr>
            <a:r>
              <a:rPr lang="en-US" dirty="0" smtClean="0"/>
              <a:t>BROADWALK CAPITAL MANAGEMENT</a:t>
            </a:r>
          </a:p>
          <a:p>
            <a:pPr algn="just">
              <a:buNone/>
            </a:pPr>
            <a:endParaRPr lang="en-US" dirty="0" smtClean="0"/>
          </a:p>
          <a:p>
            <a:pPr algn="just"/>
            <a:r>
              <a:rPr lang="en-US" dirty="0" smtClean="0"/>
              <a:t>PARALINE ARCHETECTS</a:t>
            </a:r>
          </a:p>
          <a:p>
            <a:pPr algn="just">
              <a:buNone/>
            </a:pPr>
            <a:endParaRPr lang="en-US" dirty="0" smtClean="0"/>
          </a:p>
          <a:p>
            <a:r>
              <a:rPr lang="en-US" dirty="0" smtClean="0"/>
              <a:t>THE ATLANTA HAWKS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33</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Programming Partnerships</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sp>
        <p:nvSpPr>
          <p:cNvPr id="9" name="Rectangle 8"/>
          <p:cNvSpPr/>
          <p:nvPr/>
        </p:nvSpPr>
        <p:spPr>
          <a:xfrm>
            <a:off x="685800" y="2286000"/>
            <a:ext cx="6858000" cy="3693319"/>
          </a:xfrm>
          <a:prstGeom prst="rect">
            <a:avLst/>
          </a:prstGeom>
        </p:spPr>
        <p:txBody>
          <a:bodyPr wrap="square">
            <a:spAutoFit/>
          </a:bodyPr>
          <a:lstStyle/>
          <a:p>
            <a:pPr algn="just"/>
            <a:r>
              <a:rPr lang="en-US" dirty="0" smtClean="0"/>
              <a:t>ACADEME OF THE OAKS</a:t>
            </a:r>
          </a:p>
          <a:p>
            <a:pPr algn="just"/>
            <a:r>
              <a:rPr lang="en-US" dirty="0" smtClean="0"/>
              <a:t>THE WALDORF SCHOOL OF ATLANTA</a:t>
            </a:r>
          </a:p>
          <a:p>
            <a:pPr algn="just"/>
            <a:r>
              <a:rPr lang="en-US" dirty="0" smtClean="0"/>
              <a:t>CONDITIONED MINDS</a:t>
            </a:r>
          </a:p>
          <a:p>
            <a:pPr algn="just"/>
            <a:r>
              <a:rPr lang="en-US" dirty="0" smtClean="0"/>
              <a:t>COLLEGIATE CONSULTING</a:t>
            </a:r>
          </a:p>
          <a:p>
            <a:pPr algn="just"/>
            <a:r>
              <a:rPr lang="en-US" dirty="0" smtClean="0"/>
              <a:t>WELLCOM</a:t>
            </a:r>
          </a:p>
          <a:p>
            <a:pPr algn="just"/>
            <a:r>
              <a:rPr lang="en-US" dirty="0" smtClean="0"/>
              <a:t>EMORY UNIVERSITY </a:t>
            </a:r>
          </a:p>
          <a:p>
            <a:pPr algn="just"/>
            <a:r>
              <a:rPr lang="en-US" dirty="0" smtClean="0"/>
              <a:t>ATLANTA HOCKEY</a:t>
            </a:r>
          </a:p>
          <a:p>
            <a:pPr algn="just"/>
            <a:r>
              <a:rPr lang="en-US" dirty="0" smtClean="0"/>
              <a:t>DECATUR REC</a:t>
            </a:r>
          </a:p>
          <a:p>
            <a:pPr algn="just"/>
            <a:r>
              <a:rPr lang="en-US" dirty="0" smtClean="0"/>
              <a:t>DECATUR BASEBALL CLUB</a:t>
            </a:r>
          </a:p>
          <a:p>
            <a:pPr algn="just"/>
            <a:r>
              <a:rPr lang="en-US" dirty="0" smtClean="0"/>
              <a:t>ULTIMATE FRESBEE ASSOCIATION</a:t>
            </a:r>
          </a:p>
          <a:p>
            <a:pPr algn="just"/>
            <a:r>
              <a:rPr lang="en-US" dirty="0" smtClean="0"/>
              <a:t>OUTDOOR REC ADVENTURES</a:t>
            </a:r>
          </a:p>
          <a:p>
            <a:pPr algn="just"/>
            <a:r>
              <a:rPr lang="en-US" dirty="0" smtClean="0"/>
              <a:t>ATLANTA YOUTH RUGBY</a:t>
            </a:r>
          </a:p>
          <a:p>
            <a:pPr algn="just"/>
            <a:r>
              <a:rPr lang="en-US" dirty="0" smtClean="0"/>
              <a:t>WANDERBUS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34</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Infrastructure and Community Partnerships</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sp>
        <p:nvSpPr>
          <p:cNvPr id="9" name="Rectangle 8"/>
          <p:cNvSpPr/>
          <p:nvPr/>
        </p:nvSpPr>
        <p:spPr>
          <a:xfrm>
            <a:off x="685800" y="2209800"/>
            <a:ext cx="6858000" cy="4247317"/>
          </a:xfrm>
          <a:prstGeom prst="rect">
            <a:avLst/>
          </a:prstGeom>
        </p:spPr>
        <p:txBody>
          <a:bodyPr wrap="square">
            <a:spAutoFit/>
          </a:bodyPr>
          <a:lstStyle/>
          <a:p>
            <a:pPr algn="just"/>
            <a:r>
              <a:rPr lang="en-US" dirty="0" smtClean="0"/>
              <a:t>MARTA</a:t>
            </a:r>
          </a:p>
          <a:p>
            <a:pPr algn="just"/>
            <a:r>
              <a:rPr lang="en-US" dirty="0" smtClean="0"/>
              <a:t>THE BELTLINE</a:t>
            </a:r>
          </a:p>
          <a:p>
            <a:pPr algn="just"/>
            <a:r>
              <a:rPr lang="en-US" dirty="0" smtClean="0"/>
              <a:t>PATH FOUNDATION</a:t>
            </a:r>
          </a:p>
          <a:p>
            <a:pPr algn="just"/>
            <a:r>
              <a:rPr lang="en-US" dirty="0" smtClean="0"/>
              <a:t>ATLANTA BIKE COALITION</a:t>
            </a:r>
          </a:p>
          <a:p>
            <a:pPr algn="just"/>
            <a:r>
              <a:rPr lang="en-US" dirty="0" smtClean="0"/>
              <a:t>CITY OF ATLANTA PARKS DIVISION</a:t>
            </a:r>
          </a:p>
          <a:p>
            <a:pPr algn="just"/>
            <a:r>
              <a:rPr lang="en-US" dirty="0" smtClean="0"/>
              <a:t>KIRKWOOD HOME OWNER ASSOCIATION</a:t>
            </a:r>
          </a:p>
          <a:p>
            <a:pPr algn="just"/>
            <a:r>
              <a:rPr lang="en-US" dirty="0" smtClean="0"/>
              <a:t>CANDLER PARK NEGHBORWOOD ASSOCIATION</a:t>
            </a:r>
          </a:p>
          <a:p>
            <a:pPr algn="just"/>
            <a:r>
              <a:rPr lang="en-US" dirty="0" smtClean="0"/>
              <a:t>PARK PRIDE</a:t>
            </a:r>
          </a:p>
          <a:p>
            <a:pPr algn="just"/>
            <a:r>
              <a:rPr lang="en-US" dirty="0" smtClean="0"/>
              <a:t>ATLANTA STREETS ALIVE</a:t>
            </a:r>
          </a:p>
          <a:p>
            <a:pPr algn="just"/>
            <a:r>
              <a:rPr lang="en-US" dirty="0" smtClean="0"/>
              <a:t>MIDSUMMER MUSIC FESTIVAL</a:t>
            </a:r>
          </a:p>
          <a:p>
            <a:pPr algn="just"/>
            <a:r>
              <a:rPr lang="en-US" dirty="0" smtClean="0"/>
              <a:t>TRUST FOR PUBLIC LAND</a:t>
            </a:r>
          </a:p>
          <a:p>
            <a:pPr algn="just"/>
            <a:r>
              <a:rPr lang="en-US" dirty="0" smtClean="0"/>
              <a:t>THE GEORGIA TRUST FOR PUBLIC LAND</a:t>
            </a:r>
          </a:p>
          <a:p>
            <a:pPr algn="just"/>
            <a:r>
              <a:rPr lang="en-US" dirty="0" smtClean="0"/>
              <a:t>THE GEORGIA TRUST FOR HISTROIC PRESERVATION</a:t>
            </a:r>
          </a:p>
          <a:p>
            <a:pPr algn="just"/>
            <a:r>
              <a:rPr lang="en-US" dirty="0" smtClean="0"/>
              <a:t>DRUID HILLS UNITED METHODIST PRESCHOOL</a:t>
            </a:r>
          </a:p>
          <a:p>
            <a:pPr algn="just"/>
            <a:r>
              <a:rPr lang="en-US" dirty="0" smtClean="0"/>
              <a:t>… and more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35</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MORE Programming Partnerships - PLAYDAY</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sp>
        <p:nvSpPr>
          <p:cNvPr id="9" name="Rectangle 8"/>
          <p:cNvSpPr/>
          <p:nvPr/>
        </p:nvSpPr>
        <p:spPr>
          <a:xfrm>
            <a:off x="609600" y="2133600"/>
            <a:ext cx="6858000" cy="4524316"/>
          </a:xfrm>
          <a:prstGeom prst="rect">
            <a:avLst/>
          </a:prstGeom>
        </p:spPr>
        <p:txBody>
          <a:bodyPr wrap="square">
            <a:spAutoFit/>
          </a:bodyPr>
          <a:lstStyle/>
          <a:p>
            <a:pPr algn="just"/>
            <a:r>
              <a:rPr lang="en-US" dirty="0" smtClean="0"/>
              <a:t>Bessie Branham Rec Center		Dicks Sporting Goods	</a:t>
            </a:r>
          </a:p>
          <a:p>
            <a:pPr algn="just"/>
            <a:r>
              <a:rPr lang="en-US" dirty="0" err="1" smtClean="0"/>
              <a:t>Coan</a:t>
            </a:r>
            <a:r>
              <a:rPr lang="en-US" dirty="0" smtClean="0"/>
              <a:t> Park Rec Center		Circus Camp</a:t>
            </a:r>
          </a:p>
          <a:p>
            <a:pPr algn="just"/>
            <a:r>
              <a:rPr lang="en-US" dirty="0" smtClean="0"/>
              <a:t>Grant Park Rec Center		Eagle Essence Dancers	</a:t>
            </a:r>
          </a:p>
          <a:p>
            <a:pPr algn="just"/>
            <a:r>
              <a:rPr lang="en-US" dirty="0" smtClean="0"/>
              <a:t>Park Pride			KTX Fitness</a:t>
            </a:r>
          </a:p>
          <a:p>
            <a:pPr algn="just"/>
            <a:r>
              <a:rPr lang="en-US" dirty="0" smtClean="0"/>
              <a:t>Atlanta Hawks			Soccer in the Streets</a:t>
            </a:r>
          </a:p>
          <a:p>
            <a:pPr algn="just"/>
            <a:r>
              <a:rPr lang="en-US" dirty="0" smtClean="0"/>
              <a:t>Atlanta Braves			Top of the Key</a:t>
            </a:r>
          </a:p>
          <a:p>
            <a:pPr algn="just"/>
            <a:r>
              <a:rPr lang="en-US" dirty="0" smtClean="0"/>
              <a:t>Atlanta Sport and Social Club		The Pitchers Mound	</a:t>
            </a:r>
          </a:p>
          <a:p>
            <a:pPr algn="just"/>
            <a:r>
              <a:rPr lang="en-US" dirty="0" smtClean="0"/>
              <a:t>Atlanta Youth Rugby		Children’s Healthcare </a:t>
            </a:r>
            <a:r>
              <a:rPr lang="en-US" dirty="0" err="1" smtClean="0"/>
              <a:t>Atl</a:t>
            </a:r>
            <a:endParaRPr lang="en-US" dirty="0" smtClean="0"/>
          </a:p>
          <a:p>
            <a:pPr algn="just"/>
            <a:r>
              <a:rPr lang="en-US" dirty="0" smtClean="0"/>
              <a:t>Atlanta Gaelic </a:t>
            </a:r>
            <a:r>
              <a:rPr lang="en-US" dirty="0" err="1" smtClean="0"/>
              <a:t>Assoc</a:t>
            </a:r>
            <a:r>
              <a:rPr lang="en-US" dirty="0" smtClean="0"/>
              <a:t>		Atlanta Bike Polo</a:t>
            </a:r>
          </a:p>
          <a:p>
            <a:pPr algn="just"/>
            <a:r>
              <a:rPr lang="en-US" dirty="0" err="1" smtClean="0"/>
              <a:t>Northside</a:t>
            </a:r>
            <a:r>
              <a:rPr lang="en-US" dirty="0" smtClean="0"/>
              <a:t> UM Rec Center		AYSA</a:t>
            </a:r>
          </a:p>
          <a:p>
            <a:pPr algn="just"/>
            <a:r>
              <a:rPr lang="en-US" dirty="0" smtClean="0"/>
              <a:t>Good Moves Dance			Blaze Sports</a:t>
            </a:r>
          </a:p>
          <a:p>
            <a:pPr algn="just"/>
            <a:r>
              <a:rPr lang="en-US" dirty="0" smtClean="0"/>
              <a:t>Café of Life			Condition Kettle bell</a:t>
            </a:r>
          </a:p>
          <a:p>
            <a:pPr algn="just"/>
            <a:r>
              <a:rPr lang="en-US" dirty="0" smtClean="0"/>
              <a:t>Community Farmers Markets		Moore Farms</a:t>
            </a:r>
          </a:p>
          <a:p>
            <a:pPr algn="just"/>
            <a:r>
              <a:rPr lang="en-US" dirty="0" smtClean="0"/>
              <a:t>Vance </a:t>
            </a:r>
            <a:r>
              <a:rPr lang="en-US" dirty="0" err="1" smtClean="0"/>
              <a:t>Exley</a:t>
            </a:r>
            <a:r>
              <a:rPr lang="en-US" dirty="0" smtClean="0"/>
              <a:t> Tennis			Decatur Rec</a:t>
            </a:r>
          </a:p>
          <a:p>
            <a:pPr algn="just"/>
            <a:r>
              <a:rPr lang="en-US" dirty="0" smtClean="0"/>
              <a:t>Pure Tennis			</a:t>
            </a:r>
            <a:r>
              <a:rPr lang="en-US" dirty="0" err="1" smtClean="0"/>
              <a:t>SlackLine</a:t>
            </a:r>
            <a:r>
              <a:rPr lang="en-US" dirty="0" smtClean="0"/>
              <a:t> Atlanta</a:t>
            </a:r>
          </a:p>
          <a:p>
            <a:pPr algn="just"/>
            <a:r>
              <a:rPr lang="en-US" dirty="0" err="1" smtClean="0"/>
              <a:t>Crossfit</a:t>
            </a:r>
            <a:r>
              <a:rPr lang="en-US" dirty="0" smtClean="0"/>
              <a:t>				Atlanta </a:t>
            </a:r>
            <a:r>
              <a:rPr lang="en-US" dirty="0" err="1" smtClean="0"/>
              <a:t>Intown</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p:txBody>
          <a:bodyPr>
            <a:normAutofit/>
          </a:bodyPr>
          <a:lstStyle/>
          <a:p>
            <a:pPr algn="ctr"/>
            <a:r>
              <a:rPr lang="en-US" dirty="0" smtClean="0"/>
              <a:t>Partnerships</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36</a:t>
            </a:fld>
            <a:endParaRPr lang="en-US" sz="1800" dirty="0"/>
          </a:p>
        </p:txBody>
      </p:sp>
      <p:sp>
        <p:nvSpPr>
          <p:cNvPr id="3" name="Content Placeholder 2"/>
          <p:cNvSpPr>
            <a:spLocks noGrp="1"/>
          </p:cNvSpPr>
          <p:nvPr>
            <p:ph sz="quarter" idx="1"/>
          </p:nvPr>
        </p:nvSpPr>
        <p:spPr>
          <a:xfrm>
            <a:off x="609600" y="1600201"/>
            <a:ext cx="8153400" cy="2285999"/>
          </a:xfrm>
        </p:spPr>
        <p:txBody>
          <a:bodyPr>
            <a:noAutofit/>
          </a:bodyPr>
          <a:lstStyle/>
          <a:p>
            <a:pPr>
              <a:buNone/>
            </a:pPr>
            <a:r>
              <a:rPr lang="en-US" sz="2400" b="1" dirty="0" smtClean="0"/>
              <a:t>2013 REMAINING INITIATIVES CALENDAR </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ctr">
              <a:buNone/>
            </a:pPr>
            <a:r>
              <a:rPr lang="en-US" sz="1400" dirty="0" smtClean="0"/>
              <a:t>                                             </a:t>
            </a:r>
          </a:p>
          <a:p>
            <a:pPr algn="ctr">
              <a:buNone/>
            </a:pPr>
            <a:endParaRPr lang="en-US" sz="1400" dirty="0" smtClean="0"/>
          </a:p>
          <a:p>
            <a:pPr>
              <a:buNone/>
            </a:pPr>
            <a:endParaRPr lang="en-US" sz="2000" dirty="0">
              <a:solidFill>
                <a:srgbClr val="00B050"/>
              </a:solidFill>
            </a:endParaRPr>
          </a:p>
        </p:txBody>
      </p:sp>
      <p:sp>
        <p:nvSpPr>
          <p:cNvPr id="9" name="Rectangle 8"/>
          <p:cNvSpPr/>
          <p:nvPr/>
        </p:nvSpPr>
        <p:spPr>
          <a:xfrm>
            <a:off x="685800" y="2286000"/>
            <a:ext cx="6858000" cy="3970318"/>
          </a:xfrm>
          <a:prstGeom prst="rect">
            <a:avLst/>
          </a:prstGeom>
        </p:spPr>
        <p:txBody>
          <a:bodyPr wrap="square">
            <a:spAutoFit/>
          </a:bodyPr>
          <a:lstStyle/>
          <a:p>
            <a:pPr algn="just"/>
            <a:r>
              <a:rPr lang="en-US" b="1" dirty="0" smtClean="0"/>
              <a:t>6/15	</a:t>
            </a:r>
            <a:r>
              <a:rPr lang="en-US" dirty="0" smtClean="0"/>
              <a:t>5K Run, in collaboration with </a:t>
            </a:r>
            <a:r>
              <a:rPr lang="en-US" dirty="0" err="1" smtClean="0"/>
              <a:t>MidSummer</a:t>
            </a:r>
            <a:r>
              <a:rPr lang="en-US" dirty="0" smtClean="0"/>
              <a:t> Music Festival</a:t>
            </a:r>
          </a:p>
          <a:p>
            <a:pPr algn="just"/>
            <a:endParaRPr lang="en-US" b="1" dirty="0" smtClean="0"/>
          </a:p>
          <a:p>
            <a:pPr algn="just"/>
            <a:r>
              <a:rPr lang="en-US" b="1" dirty="0" smtClean="0"/>
              <a:t>9/21	</a:t>
            </a:r>
            <a:r>
              <a:rPr lang="en-US" dirty="0" smtClean="0"/>
              <a:t> PLAYDAY at CANDLER PARK and </a:t>
            </a:r>
            <a:r>
              <a:rPr lang="en-US" dirty="0" smtClean="0"/>
              <a:t>5K</a:t>
            </a:r>
            <a:endParaRPr lang="en-US" dirty="0" smtClean="0"/>
          </a:p>
          <a:p>
            <a:pPr algn="just"/>
            <a:endParaRPr lang="en-US" b="1" dirty="0" smtClean="0"/>
          </a:p>
          <a:p>
            <a:pPr algn="just"/>
            <a:r>
              <a:rPr lang="en-US" b="1" dirty="0" smtClean="0"/>
              <a:t>9/28	</a:t>
            </a:r>
            <a:r>
              <a:rPr lang="en-US" dirty="0" smtClean="0"/>
              <a:t>5K Run, in collaboration with the BELTLINE Running Series</a:t>
            </a:r>
          </a:p>
          <a:p>
            <a:pPr algn="just"/>
            <a:endParaRPr lang="en-US" b="1" dirty="0" smtClean="0"/>
          </a:p>
          <a:p>
            <a:pPr algn="just"/>
            <a:r>
              <a:rPr lang="en-US" b="1" dirty="0" smtClean="0"/>
              <a:t>10/5	</a:t>
            </a:r>
            <a:r>
              <a:rPr lang="en-US" dirty="0" smtClean="0"/>
              <a:t> PLAYDAY at the BELTLINE</a:t>
            </a:r>
            <a:endParaRPr lang="en-US" dirty="0" smtClean="0"/>
          </a:p>
          <a:p>
            <a:pPr algn="just"/>
            <a:endParaRPr lang="en-US" b="1" dirty="0" smtClean="0"/>
          </a:p>
          <a:p>
            <a:pPr algn="just"/>
            <a:r>
              <a:rPr lang="en-US" b="1" dirty="0" smtClean="0"/>
              <a:t>10/19	</a:t>
            </a:r>
            <a:r>
              <a:rPr lang="en-US" dirty="0" smtClean="0"/>
              <a:t>PLAYDAY at </a:t>
            </a:r>
            <a:r>
              <a:rPr lang="en-US" dirty="0" smtClean="0"/>
              <a:t> PIEDMONT  PARK</a:t>
            </a:r>
            <a:endParaRPr lang="en-US" dirty="0" smtClean="0"/>
          </a:p>
          <a:p>
            <a:pPr algn="just"/>
            <a:endParaRPr lang="en-US" b="1" dirty="0" smtClean="0"/>
          </a:p>
          <a:p>
            <a:pPr algn="just"/>
            <a:r>
              <a:rPr lang="en-US" b="1" dirty="0" smtClean="0"/>
              <a:t>Already delivered </a:t>
            </a:r>
            <a:r>
              <a:rPr lang="en-US" b="1" dirty="0" err="1" smtClean="0"/>
              <a:t>PlayDays</a:t>
            </a:r>
            <a:r>
              <a:rPr lang="en-US" b="1" dirty="0" smtClean="0"/>
              <a:t>: </a:t>
            </a:r>
          </a:p>
          <a:p>
            <a:pPr algn="just"/>
            <a:r>
              <a:rPr lang="en-US" dirty="0" smtClean="0"/>
              <a:t>Candler Park / Grant Park / Bessie Park / </a:t>
            </a:r>
            <a:r>
              <a:rPr lang="en-US" dirty="0" err="1" smtClean="0"/>
              <a:t>Coan</a:t>
            </a:r>
            <a:r>
              <a:rPr lang="en-US" dirty="0" smtClean="0"/>
              <a:t> Park </a:t>
            </a:r>
          </a:p>
          <a:p>
            <a:pPr algn="just"/>
            <a:endParaRPr lang="en-US" b="1" dirty="0" smtClean="0"/>
          </a:p>
          <a:p>
            <a:pPr algn="just"/>
            <a:r>
              <a:rPr lang="en-US" i="1" smtClean="0"/>
              <a:t>2014 </a:t>
            </a:r>
            <a:r>
              <a:rPr lang="en-US" i="1" dirty="0" smtClean="0"/>
              <a:t>calendar currently under development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
        <p:nvSpPr>
          <p:cNvPr id="7" name="Title 1"/>
          <p:cNvSpPr>
            <a:spLocks noGrp="1"/>
          </p:cNvSpPr>
          <p:nvPr>
            <p:ph type="title"/>
          </p:nvPr>
        </p:nvSpPr>
        <p:spPr>
          <a:xfrm>
            <a:off x="533400" y="457200"/>
            <a:ext cx="8153400" cy="533400"/>
          </a:xfrm>
        </p:spPr>
        <p:txBody>
          <a:bodyPr>
            <a:normAutofit fontScale="90000"/>
          </a:bodyPr>
          <a:lstStyle/>
          <a:p>
            <a:pPr algn="ctr"/>
            <a:r>
              <a:rPr lang="en-US" sz="4900" dirty="0" smtClean="0"/>
              <a:t>Who We Are </a:t>
            </a:r>
            <a:endParaRPr lang="en-US" sz="4900"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4</a:t>
            </a:fld>
            <a:endParaRPr lang="en-US" sz="1800" dirty="0"/>
          </a:p>
        </p:txBody>
      </p:sp>
      <p:sp>
        <p:nvSpPr>
          <p:cNvPr id="3" name="Content Placeholder 2"/>
          <p:cNvSpPr>
            <a:spLocks noGrp="1"/>
          </p:cNvSpPr>
          <p:nvPr>
            <p:ph sz="quarter" idx="1"/>
          </p:nvPr>
        </p:nvSpPr>
        <p:spPr>
          <a:xfrm>
            <a:off x="457200" y="1295402"/>
            <a:ext cx="8001000" cy="4830764"/>
          </a:xfrm>
        </p:spPr>
        <p:txBody>
          <a:bodyPr>
            <a:noAutofit/>
          </a:bodyPr>
          <a:lstStyle/>
          <a:p>
            <a:endParaRPr lang="en-US" sz="2200" dirty="0" smtClean="0">
              <a:solidFill>
                <a:srgbClr val="00B050"/>
              </a:solidFill>
            </a:endParaRPr>
          </a:p>
          <a:p>
            <a:pPr>
              <a:buNone/>
            </a:pPr>
            <a:r>
              <a:rPr lang="en-US" sz="2400" b="1" dirty="0" smtClean="0"/>
              <a:t>Atlanta </a:t>
            </a:r>
            <a:r>
              <a:rPr lang="en-US" sz="2400" b="1" dirty="0" err="1" smtClean="0"/>
              <a:t>ContactPoint</a:t>
            </a:r>
            <a:r>
              <a:rPr lang="en-US" sz="2400" dirty="0" smtClean="0"/>
              <a:t> (ACP) is a Georgia 501(c)(3) non­profit organization established in 2012 to engage children and adults through </a:t>
            </a:r>
            <a:r>
              <a:rPr lang="en-US" sz="2400" b="1" i="1" dirty="0" smtClean="0"/>
              <a:t>the power of play</a:t>
            </a:r>
            <a:r>
              <a:rPr lang="en-US" sz="2400" i="1" dirty="0" smtClean="0"/>
              <a:t>.</a:t>
            </a:r>
          </a:p>
          <a:p>
            <a:pPr>
              <a:buNone/>
            </a:pPr>
            <a:endParaRPr lang="en-US" sz="2400" i="1" dirty="0" smtClean="0"/>
          </a:p>
          <a:p>
            <a:pPr>
              <a:buNone/>
            </a:pPr>
            <a:endParaRPr lang="en-US" sz="2400" i="1" dirty="0" smtClean="0"/>
          </a:p>
          <a:p>
            <a:pPr>
              <a:buNone/>
            </a:pPr>
            <a:endParaRPr lang="en-US" sz="2400" dirty="0" smtClean="0"/>
          </a:p>
          <a:p>
            <a:pPr>
              <a:buNone/>
            </a:pPr>
            <a:r>
              <a:rPr lang="en-US" sz="2400" dirty="0" smtClean="0"/>
              <a:t>Our mission is to create </a:t>
            </a:r>
            <a:r>
              <a:rPr lang="en-US" sz="2400" b="1" dirty="0" smtClean="0"/>
              <a:t>community-based models</a:t>
            </a:r>
            <a:r>
              <a:rPr lang="en-US" sz="2400" dirty="0" smtClean="0"/>
              <a:t> to support, educate, and facilitate comprehensive education and wellness programs that encompass sports, fitness, arts, nutrition,      and social/environmental responsibility.</a:t>
            </a:r>
          </a:p>
          <a:p>
            <a:endParaRPr lang="en-US" sz="2800" dirty="0">
              <a:solidFill>
                <a:srgbClr val="00B050"/>
              </a:solidFill>
            </a:endParaRPr>
          </a:p>
        </p:txBody>
      </p:sp>
      <p:pic>
        <p:nvPicPr>
          <p:cNvPr id="9" name="Picture 8" descr="home-stripe.jpg"/>
          <p:cNvPicPr>
            <a:picLocks noChangeAspect="1"/>
          </p:cNvPicPr>
          <p:nvPr/>
        </p:nvPicPr>
        <p:blipFill>
          <a:blip r:embed="rId3" cstate="print"/>
          <a:stretch>
            <a:fillRect/>
          </a:stretch>
        </p:blipFill>
        <p:spPr>
          <a:xfrm>
            <a:off x="685800" y="2971800"/>
            <a:ext cx="7696200" cy="13083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What We Do</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5</a:t>
            </a:fld>
            <a:endParaRPr lang="en-US" sz="1800" dirty="0"/>
          </a:p>
        </p:txBody>
      </p:sp>
      <p:sp>
        <p:nvSpPr>
          <p:cNvPr id="3" name="Content Placeholder 2"/>
          <p:cNvSpPr>
            <a:spLocks noGrp="1"/>
          </p:cNvSpPr>
          <p:nvPr>
            <p:ph sz="quarter" idx="1"/>
          </p:nvPr>
        </p:nvSpPr>
        <p:spPr>
          <a:xfrm>
            <a:off x="457200" y="1524000"/>
            <a:ext cx="7162800" cy="4602165"/>
          </a:xfrm>
        </p:spPr>
        <p:txBody>
          <a:bodyPr>
            <a:noAutofit/>
          </a:bodyPr>
          <a:lstStyle/>
          <a:p>
            <a:pPr lvl="0">
              <a:buNone/>
            </a:pPr>
            <a:endParaRPr lang="en-US" sz="2400" dirty="0" smtClean="0"/>
          </a:p>
          <a:p>
            <a:pPr lvl="0">
              <a:buNone/>
            </a:pPr>
            <a:r>
              <a:rPr lang="en-US" sz="2400" b="1" dirty="0" err="1" smtClean="0"/>
              <a:t>PlayDay</a:t>
            </a:r>
            <a:r>
              <a:rPr lang="en-US" sz="2400" b="1" dirty="0" smtClean="0"/>
              <a:t> </a:t>
            </a:r>
            <a:r>
              <a:rPr lang="en-US" sz="2400" dirty="0" smtClean="0"/>
              <a:t>		    </a:t>
            </a:r>
          </a:p>
          <a:p>
            <a:pPr lvl="0">
              <a:buNone/>
            </a:pPr>
            <a:endParaRPr lang="en-US" sz="2400" b="1" dirty="0" smtClean="0"/>
          </a:p>
          <a:p>
            <a:pPr lvl="0">
              <a:buNone/>
            </a:pPr>
            <a:endParaRPr lang="en-US" sz="2400" b="1" dirty="0" smtClean="0"/>
          </a:p>
          <a:p>
            <a:pPr lvl="0">
              <a:buNone/>
            </a:pPr>
            <a:endParaRPr lang="en-US" sz="2400" b="1" dirty="0" smtClean="0"/>
          </a:p>
          <a:p>
            <a:pPr lvl="0">
              <a:buNone/>
            </a:pPr>
            <a:endParaRPr lang="en-US" sz="1600" b="1" dirty="0" smtClean="0"/>
          </a:p>
          <a:p>
            <a:pPr lvl="0">
              <a:buNone/>
            </a:pPr>
            <a:r>
              <a:rPr lang="en-US" sz="2400" b="1" dirty="0" smtClean="0"/>
              <a:t>The Pullman Yard Project </a:t>
            </a:r>
            <a:endParaRPr lang="en-US" sz="2400"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pic>
        <p:nvPicPr>
          <p:cNvPr id="10" name="Picture 9" descr="ACP-PLAY-DAY-2012-LOGO03.gif"/>
          <p:cNvPicPr>
            <a:picLocks noChangeAspect="1"/>
          </p:cNvPicPr>
          <p:nvPr/>
        </p:nvPicPr>
        <p:blipFill>
          <a:blip r:embed="rId3" cstate="print"/>
          <a:stretch>
            <a:fillRect/>
          </a:stretch>
        </p:blipFill>
        <p:spPr>
          <a:xfrm>
            <a:off x="685801" y="2464330"/>
            <a:ext cx="1828800" cy="1333637"/>
          </a:xfrm>
          <a:prstGeom prst="rect">
            <a:avLst/>
          </a:prstGeom>
        </p:spPr>
      </p:pic>
      <p:pic>
        <p:nvPicPr>
          <p:cNvPr id="11" name="Picture 10" descr="playday1.png"/>
          <p:cNvPicPr>
            <a:picLocks noChangeAspect="1"/>
          </p:cNvPicPr>
          <p:nvPr/>
        </p:nvPicPr>
        <p:blipFill>
          <a:blip r:embed="rId4" cstate="print"/>
          <a:stretch>
            <a:fillRect/>
          </a:stretch>
        </p:blipFill>
        <p:spPr>
          <a:xfrm>
            <a:off x="2590800" y="2426368"/>
            <a:ext cx="5695712" cy="1432454"/>
          </a:xfrm>
          <a:prstGeom prst="rect">
            <a:avLst/>
          </a:prstGeom>
        </p:spPr>
      </p:pic>
      <p:pic>
        <p:nvPicPr>
          <p:cNvPr id="12" name="Picture 11" descr="wide panoramic PY.JPG"/>
          <p:cNvPicPr>
            <a:picLocks noChangeAspect="1"/>
          </p:cNvPicPr>
          <p:nvPr/>
        </p:nvPicPr>
        <p:blipFill>
          <a:blip r:embed="rId5" cstate="print"/>
          <a:stretch>
            <a:fillRect/>
          </a:stretch>
        </p:blipFill>
        <p:spPr>
          <a:xfrm>
            <a:off x="685800" y="4572000"/>
            <a:ext cx="6858000" cy="15537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dark green vert.jpg"/>
          <p:cNvPicPr>
            <a:picLocks noChangeAspect="1"/>
          </p:cNvPicPr>
          <p:nvPr/>
        </p:nvPicPr>
        <p:blipFill>
          <a:blip r:embed="rId2" cstate="print"/>
          <a:stretch>
            <a:fillRect/>
          </a:stretch>
        </p:blipFill>
        <p:spPr>
          <a:xfrm>
            <a:off x="7543800" y="5181600"/>
            <a:ext cx="1600200" cy="1676400"/>
          </a:xfrm>
          <a:prstGeom prst="rect">
            <a:avLst/>
          </a:prstGeom>
        </p:spPr>
      </p:pic>
      <p:pic>
        <p:nvPicPr>
          <p:cNvPr id="9" name="Picture 8" descr="overview.png"/>
          <p:cNvPicPr>
            <a:picLocks noChangeAspect="1"/>
          </p:cNvPicPr>
          <p:nvPr/>
        </p:nvPicPr>
        <p:blipFill>
          <a:blip r:embed="rId3" cstate="print"/>
          <a:stretch>
            <a:fillRect/>
          </a:stretch>
        </p:blipFill>
        <p:spPr>
          <a:xfrm>
            <a:off x="1828800" y="1676400"/>
            <a:ext cx="5105400" cy="1295400"/>
          </a:xfrm>
          <a:prstGeom prst="rect">
            <a:avLst/>
          </a:prstGeom>
        </p:spPr>
      </p:pic>
      <p:sp>
        <p:nvSpPr>
          <p:cNvPr id="7" name="Title 1"/>
          <p:cNvSpPr>
            <a:spLocks noGrp="1"/>
          </p:cNvSpPr>
          <p:nvPr>
            <p:ph type="title"/>
          </p:nvPr>
        </p:nvSpPr>
        <p:spPr/>
        <p:txBody>
          <a:bodyPr>
            <a:normAutofit/>
          </a:bodyPr>
          <a:lstStyle/>
          <a:p>
            <a:pPr algn="ctr"/>
            <a:r>
              <a:rPr lang="en-US" dirty="0" smtClean="0"/>
              <a:t>What We Do</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6</a:t>
            </a:fld>
            <a:endParaRPr lang="en-US" sz="1800" dirty="0"/>
          </a:p>
        </p:txBody>
      </p:sp>
      <p:sp>
        <p:nvSpPr>
          <p:cNvPr id="3" name="Content Placeholder 2"/>
          <p:cNvSpPr>
            <a:spLocks noGrp="1"/>
          </p:cNvSpPr>
          <p:nvPr>
            <p:ph sz="quarter" idx="1"/>
          </p:nvPr>
        </p:nvSpPr>
        <p:spPr>
          <a:xfrm>
            <a:off x="609600" y="1524001"/>
            <a:ext cx="7315200" cy="5029199"/>
          </a:xfrm>
        </p:spPr>
        <p:txBody>
          <a:bodyPr>
            <a:noAutofit/>
          </a:bodyPr>
          <a:lstStyle/>
          <a:p>
            <a:pPr lvl="0">
              <a:buNone/>
            </a:pPr>
            <a:endParaRPr lang="en-US" sz="2400" b="1" dirty="0" smtClean="0"/>
          </a:p>
          <a:p>
            <a:pPr lvl="0">
              <a:buNone/>
            </a:pPr>
            <a:endParaRPr lang="en-US" sz="2400" b="1" dirty="0" smtClean="0"/>
          </a:p>
          <a:p>
            <a:pPr lvl="0">
              <a:buNone/>
            </a:pPr>
            <a:endParaRPr lang="en-US" sz="2400" b="1" dirty="0" smtClean="0"/>
          </a:p>
          <a:p>
            <a:pPr lvl="0">
              <a:buNone/>
            </a:pPr>
            <a:r>
              <a:rPr lang="en-US" sz="2400" b="1" dirty="0" err="1" smtClean="0"/>
              <a:t>PlayDay</a:t>
            </a:r>
            <a:r>
              <a:rPr lang="en-US" sz="2400" dirty="0" smtClean="0"/>
              <a:t> </a:t>
            </a:r>
          </a:p>
          <a:p>
            <a:pPr lvl="0">
              <a:buNone/>
            </a:pPr>
            <a:r>
              <a:rPr lang="en-US" sz="2400" dirty="0" smtClean="0"/>
              <a:t>	A </a:t>
            </a:r>
            <a:r>
              <a:rPr lang="en-US" sz="2400" b="1" dirty="0" smtClean="0"/>
              <a:t>series of events </a:t>
            </a:r>
            <a:r>
              <a:rPr lang="en-US" sz="2400" dirty="0" smtClean="0"/>
              <a:t>which offer communities a free day to enjoy various sports, fitness, arts, nutrition and social awareness based programs.</a:t>
            </a:r>
          </a:p>
          <a:p>
            <a:pPr lvl="0">
              <a:buNone/>
            </a:pPr>
            <a:r>
              <a:rPr lang="en-US" sz="2400" b="1" dirty="0" smtClean="0"/>
              <a:t>Pullman Yard </a:t>
            </a:r>
          </a:p>
          <a:p>
            <a:pPr lvl="0">
              <a:buNone/>
            </a:pPr>
            <a:r>
              <a:rPr lang="en-US" sz="2400" dirty="0" smtClean="0"/>
              <a:t>	An indoor and outdoor </a:t>
            </a:r>
            <a:r>
              <a:rPr lang="en-US" sz="2400" b="1" dirty="0" smtClean="0"/>
              <a:t>community-based recreation space</a:t>
            </a:r>
            <a:r>
              <a:rPr lang="en-US" sz="2400" dirty="0" smtClean="0"/>
              <a:t> where children and adults of all socio-economic backgrounds will come together to play, learn, and connect. </a:t>
            </a:r>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dirty="0" smtClean="0"/>
              <a:t>What We Do</a:t>
            </a:r>
            <a:endParaRPr lang="en-US" dirty="0"/>
          </a:p>
        </p:txBody>
      </p:sp>
      <p:sp>
        <p:nvSpPr>
          <p:cNvPr id="5" name="Slide Number Placeholder 4"/>
          <p:cNvSpPr>
            <a:spLocks noGrp="1"/>
          </p:cNvSpPr>
          <p:nvPr>
            <p:ph type="sldNum" sz="quarter" idx="12"/>
          </p:nvPr>
        </p:nvSpPr>
        <p:spPr/>
        <p:txBody>
          <a:bodyPr>
            <a:normAutofit fontScale="62500" lnSpcReduction="20000"/>
          </a:bodyPr>
          <a:lstStyle/>
          <a:p>
            <a:fld id="{B4EB2AE7-E87A-4F83-AB1D-9D9AA2D69627}" type="slidenum">
              <a:rPr lang="en-US" sz="1800" smtClean="0"/>
              <a:pPr/>
              <a:t>7</a:t>
            </a:fld>
            <a:endParaRPr lang="en-US" sz="1800" dirty="0"/>
          </a:p>
        </p:txBody>
      </p:sp>
      <p:sp>
        <p:nvSpPr>
          <p:cNvPr id="3" name="Content Placeholder 2"/>
          <p:cNvSpPr>
            <a:spLocks noGrp="1"/>
          </p:cNvSpPr>
          <p:nvPr>
            <p:ph sz="quarter" idx="1"/>
          </p:nvPr>
        </p:nvSpPr>
        <p:spPr>
          <a:xfrm>
            <a:off x="609600" y="1600200"/>
            <a:ext cx="7162800" cy="4602165"/>
          </a:xfrm>
        </p:spPr>
        <p:txBody>
          <a:bodyPr>
            <a:noAutofit/>
          </a:bodyPr>
          <a:lstStyle/>
          <a:p>
            <a:pPr lvl="0">
              <a:buNone/>
            </a:pPr>
            <a:endParaRPr lang="en-US" sz="2400" dirty="0" smtClean="0"/>
          </a:p>
          <a:p>
            <a:pPr>
              <a:buNone/>
            </a:pPr>
            <a:r>
              <a:rPr lang="en-US" sz="2400" b="1" dirty="0" err="1" smtClean="0"/>
              <a:t>PlayDay</a:t>
            </a:r>
            <a:r>
              <a:rPr lang="en-US" sz="2400" b="1" dirty="0" smtClean="0"/>
              <a:t> </a:t>
            </a:r>
            <a:r>
              <a:rPr lang="en-US" sz="2400" dirty="0" smtClean="0"/>
              <a:t>utilizes existing city parks to bring together local neighborhoods and to promote their facilities, organizations, initiatives, and local coaches through the power of play.</a:t>
            </a:r>
          </a:p>
          <a:p>
            <a:pPr lvl="0">
              <a:buNone/>
            </a:pPr>
            <a:endParaRPr lang="en-US" sz="2400" dirty="0" smtClean="0"/>
          </a:p>
          <a:p>
            <a:pPr lvl="0">
              <a:buNone/>
            </a:pPr>
            <a:r>
              <a:rPr lang="en-US" sz="2400" b="1" dirty="0" err="1" smtClean="0"/>
              <a:t>PlayDay</a:t>
            </a:r>
            <a:r>
              <a:rPr lang="en-US" sz="2400" b="1" dirty="0" smtClean="0"/>
              <a:t> </a:t>
            </a:r>
            <a:r>
              <a:rPr lang="en-US" sz="2400" dirty="0" smtClean="0"/>
              <a:t>also engages participants in health initiatives,  educating them on the importance of nutritious eating and environmental/social responsibility</a:t>
            </a:r>
          </a:p>
          <a:p>
            <a:pPr lvl="0">
              <a:buNone/>
            </a:pPr>
            <a:endParaRPr lang="en-US" sz="2400" dirty="0" smtClean="0"/>
          </a:p>
          <a:p>
            <a:pPr>
              <a:buNone/>
            </a:pPr>
            <a:endParaRPr lang="en-US" sz="2400" b="1" dirty="0" smtClean="0"/>
          </a:p>
          <a:p>
            <a:pPr>
              <a:buNone/>
            </a:pPr>
            <a:endParaRPr lang="en-US" sz="2400" dirty="0" smtClean="0"/>
          </a:p>
          <a:p>
            <a:endParaRPr lang="en-US" sz="2200" dirty="0" smtClean="0">
              <a:solidFill>
                <a:srgbClr val="00B050"/>
              </a:solidFill>
            </a:endParaRPr>
          </a:p>
          <a:p>
            <a:endParaRPr lang="en-US" sz="2200" dirty="0">
              <a:solidFill>
                <a:srgbClr val="00B050"/>
              </a:solidFill>
            </a:endParaRPr>
          </a:p>
        </p:txBody>
      </p:sp>
      <p:pic>
        <p:nvPicPr>
          <p:cNvPr id="8" name="Picture 7" descr="ACP dark green vert.jpg"/>
          <p:cNvPicPr>
            <a:picLocks noChangeAspect="1"/>
          </p:cNvPicPr>
          <p:nvPr/>
        </p:nvPicPr>
        <p:blipFill>
          <a:blip r:embed="rId2" cstate="print"/>
          <a:stretch>
            <a:fillRect/>
          </a:stretch>
        </p:blipFill>
        <p:spPr>
          <a:xfrm>
            <a:off x="7389353" y="4922520"/>
            <a:ext cx="1754647" cy="19354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PlayDay</a:t>
            </a:r>
            <a:r>
              <a:rPr lang="en-US" dirty="0" smtClean="0"/>
              <a:t> Tennis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4EB2AE7-E87A-4F83-AB1D-9D9AA2D69627}" type="slidenum">
              <a:rPr lang="en-US" smtClean="0"/>
              <a:pPr/>
              <a:t>8</a:t>
            </a:fld>
            <a:endParaRPr lang="en-US" dirty="0"/>
          </a:p>
        </p:txBody>
      </p:sp>
      <p:pic>
        <p:nvPicPr>
          <p:cNvPr id="5" name="Content Placeholder 4" descr="PlayDay2012-3296.jpg"/>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t="8645" b="8645"/>
          <a:stretch>
            <a:fillRect/>
          </a:stretch>
        </p:blipFill>
        <p:spPr/>
      </p:pic>
    </p:spTree>
    <p:extLst>
      <p:ext uri="{BB962C8B-B14F-4D97-AF65-F5344CB8AC3E}">
        <p14:creationId xmlns="" xmlns:p14="http://schemas.microsoft.com/office/powerpoint/2010/main" val="50632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PlayDay</a:t>
            </a:r>
            <a:r>
              <a:rPr lang="en-US" dirty="0" smtClean="0"/>
              <a:t> Tumbling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4EB2AE7-E87A-4F83-AB1D-9D9AA2D69627}" type="slidenum">
              <a:rPr lang="en-US" smtClean="0"/>
              <a:pPr/>
              <a:t>9</a:t>
            </a:fld>
            <a:endParaRPr lang="en-US" dirty="0"/>
          </a:p>
        </p:txBody>
      </p:sp>
      <p:pic>
        <p:nvPicPr>
          <p:cNvPr id="5" name="Content Placeholder 4" descr="PlayDay2012-3658-2.jpg"/>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t="8645" b="8645"/>
          <a:stretch>
            <a:fillRect/>
          </a:stretch>
        </p:blipFill>
        <p:spPr/>
      </p:pic>
    </p:spTree>
    <p:extLst>
      <p:ext uri="{BB962C8B-B14F-4D97-AF65-F5344CB8AC3E}">
        <p14:creationId xmlns="" xmlns:p14="http://schemas.microsoft.com/office/powerpoint/2010/main" val="3881224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4063</TotalTime>
  <Words>787</Words>
  <Application>Microsoft Office PowerPoint</Application>
  <PresentationFormat>On-screen Show (4:3)</PresentationFormat>
  <Paragraphs>359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Median</vt:lpstr>
      <vt:lpstr>Atlanta ContactPoint  Empowering you to play</vt:lpstr>
      <vt:lpstr>  ENVIRONMENT | The Background </vt:lpstr>
      <vt:lpstr>ENVIRONMENT | The Background</vt:lpstr>
      <vt:lpstr>Who We Are </vt:lpstr>
      <vt:lpstr>What We Do</vt:lpstr>
      <vt:lpstr>What We Do</vt:lpstr>
      <vt:lpstr>What We Do</vt:lpstr>
      <vt:lpstr>PlayDay Tennis</vt:lpstr>
      <vt:lpstr>PlayDay Tumbling</vt:lpstr>
      <vt:lpstr>Play Day Hockey</vt:lpstr>
      <vt:lpstr>Play Day Health</vt:lpstr>
      <vt:lpstr>PlayDay Happiness</vt:lpstr>
      <vt:lpstr>ContactPoint at Pullman Yard</vt:lpstr>
      <vt:lpstr>ContactPoint at Pullman Yard</vt:lpstr>
      <vt:lpstr>ContactPoint at Pullman Yard</vt:lpstr>
      <vt:lpstr>ContactPoint at Pullman Yard</vt:lpstr>
      <vt:lpstr>ContactPoint at Pullman Yard</vt:lpstr>
      <vt:lpstr>How We Do It</vt:lpstr>
      <vt:lpstr>How We Do It</vt:lpstr>
      <vt:lpstr>How We Do It</vt:lpstr>
      <vt:lpstr>How We Do It</vt:lpstr>
      <vt:lpstr>How We Do It</vt:lpstr>
      <vt:lpstr>How We Do It</vt:lpstr>
      <vt:lpstr>How We Do It</vt:lpstr>
      <vt:lpstr>How We Do It</vt:lpstr>
      <vt:lpstr>How We Do It</vt:lpstr>
      <vt:lpstr> How We Do It </vt:lpstr>
      <vt:lpstr>Partnerships</vt:lpstr>
      <vt:lpstr>Partnerships</vt:lpstr>
      <vt:lpstr>Partnerships</vt:lpstr>
      <vt:lpstr>Partnerships</vt:lpstr>
      <vt:lpstr>Partnerships</vt:lpstr>
      <vt:lpstr>Partnerships</vt:lpstr>
      <vt:lpstr>Partnerships</vt:lpstr>
      <vt:lpstr>Partnerships</vt:lpstr>
      <vt:lpstr>Partnerships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Atlanta ContactPoint</dc:title>
  <dc:creator>flynnmccray</dc:creator>
  <cp:lastModifiedBy>User</cp:lastModifiedBy>
  <cp:revision>246</cp:revision>
  <dcterms:created xsi:type="dcterms:W3CDTF">2012-05-17T02:33:53Z</dcterms:created>
  <dcterms:modified xsi:type="dcterms:W3CDTF">2013-06-01T15:03:52Z</dcterms:modified>
</cp:coreProperties>
</file>