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4"/>
  </p:notesMasterIdLst>
  <p:handoutMasterIdLst>
    <p:handoutMasterId r:id="rId35"/>
  </p:handoutMasterIdLst>
  <p:sldIdLst>
    <p:sldId id="304" r:id="rId2"/>
    <p:sldId id="300" r:id="rId3"/>
    <p:sldId id="301" r:id="rId4"/>
    <p:sldId id="273" r:id="rId5"/>
    <p:sldId id="274" r:id="rId6"/>
    <p:sldId id="306" r:id="rId7"/>
    <p:sldId id="307" r:id="rId8"/>
    <p:sldId id="348" r:id="rId9"/>
    <p:sldId id="342" r:id="rId10"/>
    <p:sldId id="308" r:id="rId11"/>
    <p:sldId id="327" r:id="rId12"/>
    <p:sldId id="309" r:id="rId13"/>
    <p:sldId id="315" r:id="rId14"/>
    <p:sldId id="317" r:id="rId15"/>
    <p:sldId id="318" r:id="rId16"/>
    <p:sldId id="319" r:id="rId17"/>
    <p:sldId id="321" r:id="rId18"/>
    <p:sldId id="322" r:id="rId19"/>
    <p:sldId id="323" r:id="rId20"/>
    <p:sldId id="334" r:id="rId21"/>
    <p:sldId id="331" r:id="rId22"/>
    <p:sldId id="358" r:id="rId23"/>
    <p:sldId id="263" r:id="rId24"/>
    <p:sldId id="349" r:id="rId25"/>
    <p:sldId id="350" r:id="rId26"/>
    <p:sldId id="351" r:id="rId27"/>
    <p:sldId id="352" r:id="rId28"/>
    <p:sldId id="353" r:id="rId29"/>
    <p:sldId id="354" r:id="rId30"/>
    <p:sldId id="355" r:id="rId31"/>
    <p:sldId id="356" r:id="rId32"/>
    <p:sldId id="357" r:id="rId33"/>
  </p:sldIdLst>
  <p:sldSz cx="9144000" cy="6858000" type="screen4x3"/>
  <p:notesSz cx="9372600" cy="7086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582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8993" autoAdjust="0"/>
  </p:normalViewPr>
  <p:slideViewPr>
    <p:cSldViewPr>
      <p:cViewPr>
        <p:scale>
          <a:sx n="79" d="100"/>
          <a:sy n="79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08971" y="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ECB358AE-4607-4B1A-9F88-9454EDDA5DA5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3104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8971" y="673104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EC775E87-3FE4-4AF9-AB5D-EE7FEBD432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88518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8971" y="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942F1B5C-EF3C-4439-85EB-DDCB2175E65F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531813"/>
            <a:ext cx="3543300" cy="2657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7260" y="3366135"/>
            <a:ext cx="7498080" cy="3188970"/>
          </a:xfrm>
          <a:prstGeom prst="rect">
            <a:avLst/>
          </a:prstGeom>
        </p:spPr>
        <p:txBody>
          <a:bodyPr vert="horz" lIns="94046" tIns="47023" rIns="94046" bIns="470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3104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8971" y="673104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5F6ECAB3-F1C3-4313-8364-34916DA548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12370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FE6BCC9-9B41-4A2D-8E73-BF87BAE2BC71}" type="datetime1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EB2AE7-E87A-4F83-AB1D-9D9AA2D696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5E53-25FE-4AAB-ADE7-3915B155BB24}" type="datetime1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2AE7-E87A-4F83-AB1D-9D9AA2D696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25F311F-0D2F-40FF-A578-770B94EB517B}" type="datetime1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4EB2AE7-E87A-4F83-AB1D-9D9AA2D696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1491-5F00-47F0-8B10-1D109C39AB4A}" type="datetime1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EB2AE7-E87A-4F83-AB1D-9D9AA2D69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B6207-9F11-4DE3-808F-8436FB9145D9}" type="datetime1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4EB2AE7-E87A-4F83-AB1D-9D9AA2D69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7EAC099-645B-4A8F-83AA-0BC2441CB4D2}" type="datetime1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4EB2AE7-E87A-4F83-AB1D-9D9AA2D69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3E6503D-45AF-4724-B6AB-1F397522B66F}" type="datetime1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4EB2AE7-E87A-4F83-AB1D-9D9AA2D69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FFFB-C870-48B1-B207-8C52257D63E4}" type="datetime1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EB2AE7-E87A-4F83-AB1D-9D9AA2D696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AD0C-59E8-463A-9432-002101A838C7}" type="datetime1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EB2AE7-E87A-4F83-AB1D-9D9AA2D696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861C-D145-4478-AF97-9E6DFD21F35E}" type="datetime1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EB2AE7-E87A-4F83-AB1D-9D9AA2D69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BFD0DAB-6407-4AAE-A06B-8592EFFE94DD}" type="datetime1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4EB2AE7-E87A-4F83-AB1D-9D9AA2D69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51229E1-D3BC-4ACE-9392-804746372FBA}" type="datetime1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4EB2AE7-E87A-4F83-AB1D-9D9AA2D696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azesports.org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occerstreets.org/" TargetMode="External"/><Relationship Id="rId5" Type="http://schemas.openxmlformats.org/officeDocument/2006/relationships/hyperlink" Target="http://www.academeatlanta.org/" TargetMode="External"/><Relationship Id="rId4" Type="http://schemas.openxmlformats.org/officeDocument/2006/relationships/hyperlink" Target="http://atlantasportandsocialclub.com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rcuscamp.org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kilpatricktownsend.com/" TargetMode="External"/><Relationship Id="rId4" Type="http://schemas.openxmlformats.org/officeDocument/2006/relationships/hyperlink" Target="http://www.ga.truelacrosse.com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5828"/>
                </a:solidFill>
                <a:latin typeface="Calibri" pitchFamily="34" charset="0"/>
                <a:cs typeface="Calibri" pitchFamily="34" charset="0"/>
              </a:rPr>
              <a:t>Atlanta </a:t>
            </a:r>
            <a:r>
              <a:rPr lang="en-US" b="1" dirty="0" err="1" smtClean="0">
                <a:solidFill>
                  <a:srgbClr val="005828"/>
                </a:solidFill>
                <a:latin typeface="Calibri" pitchFamily="34" charset="0"/>
                <a:cs typeface="Calibri" pitchFamily="34" charset="0"/>
              </a:rPr>
              <a:t>ContactPoint</a:t>
            </a:r>
            <a:r>
              <a:rPr lang="en-US" b="1" dirty="0" smtClean="0">
                <a:solidFill>
                  <a:srgbClr val="005828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en-US" b="1" dirty="0" smtClean="0">
                <a:solidFill>
                  <a:srgbClr val="005828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700" b="1" i="1" dirty="0" smtClean="0">
                <a:solidFill>
                  <a:srgbClr val="005828"/>
                </a:solidFill>
                <a:latin typeface="Calibri" pitchFamily="34" charset="0"/>
                <a:cs typeface="Calibri" pitchFamily="34" charset="0"/>
              </a:rPr>
              <a:t>Empowering you to play</a:t>
            </a:r>
            <a:endParaRPr lang="en-US" sz="2700" b="1" i="1" dirty="0">
              <a:solidFill>
                <a:srgbClr val="00582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4EB2AE7-E87A-4F83-AB1D-9D9AA2D6962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153400" cy="54102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1000" dirty="0" smtClean="0"/>
          </a:p>
          <a:p>
            <a:pPr algn="ctr">
              <a:buNone/>
            </a:pPr>
            <a:r>
              <a:rPr lang="en-US" sz="4000" dirty="0" smtClean="0"/>
              <a:t> Presentation</a:t>
            </a:r>
            <a:br>
              <a:rPr lang="en-US" sz="4000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4000" b="1" dirty="0" smtClean="0"/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spcBef>
                <a:spcPts val="600"/>
              </a:spcBef>
              <a:buNone/>
            </a:pPr>
            <a:r>
              <a:rPr lang="en-US" sz="2000" dirty="0" smtClean="0"/>
              <a:t>NOVEMBER 2013</a:t>
            </a:r>
          </a:p>
          <a:p>
            <a:pPr algn="ctr">
              <a:spcBef>
                <a:spcPts val="600"/>
              </a:spcBef>
              <a:buNone/>
            </a:pPr>
            <a:r>
              <a:rPr lang="en-US" sz="2000" b="1" dirty="0" smtClean="0"/>
              <a:t>www.atlcp.org</a:t>
            </a:r>
          </a:p>
        </p:txBody>
      </p:sp>
      <p:pic>
        <p:nvPicPr>
          <p:cNvPr id="6" name="Picture 5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2209800"/>
            <a:ext cx="3050047" cy="3364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ContactPoint</a:t>
            </a:r>
            <a:r>
              <a:rPr lang="en-US" dirty="0" smtClean="0"/>
              <a:t> at Pullman Yard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10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162800" cy="460216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/>
              <a:t>Pullman Yard </a:t>
            </a:r>
            <a:r>
              <a:rPr lang="en-US" sz="2400" dirty="0" smtClean="0"/>
              <a:t>is a vacant 26-acre historic train yard  that houses150,000 sq feet of buildings and is strategically located in the heart of Kirkwood, between Downtown Atlanta and the City of Decatur.</a:t>
            </a:r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sz="2400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  <a:p>
            <a:endParaRPr lang="en-US" sz="2200" dirty="0" smtClean="0">
              <a:solidFill>
                <a:srgbClr val="00B050"/>
              </a:solidFill>
            </a:endParaRPr>
          </a:p>
          <a:p>
            <a:endParaRPr lang="en-US" sz="2200" dirty="0">
              <a:solidFill>
                <a:srgbClr val="00B050"/>
              </a:solidFill>
            </a:endParaRPr>
          </a:p>
        </p:txBody>
      </p:sp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  <p:pic>
        <p:nvPicPr>
          <p:cNvPr id="12" name="Picture 11" descr="2croppedA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352800"/>
            <a:ext cx="5181600" cy="3231330"/>
          </a:xfrm>
          <a:prstGeom prst="rect">
            <a:avLst/>
          </a:prstGeom>
        </p:spPr>
      </p:pic>
      <p:pic>
        <p:nvPicPr>
          <p:cNvPr id="13" name="Picture 12" descr="3croppedAT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3352800"/>
            <a:ext cx="3124200" cy="1565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ContactPoint</a:t>
            </a:r>
            <a:r>
              <a:rPr lang="en-US" dirty="0" smtClean="0"/>
              <a:t> at Pullman Yard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11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162800" cy="4602165"/>
          </a:xfrm>
        </p:spPr>
        <p:txBody>
          <a:bodyPr>
            <a:noAutofit/>
          </a:bodyPr>
          <a:lstStyle/>
          <a:p>
            <a:pPr lvl="0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smtClean="0"/>
              <a:t>Pullman Yard means… achieving multiple benefits</a:t>
            </a:r>
          </a:p>
          <a:p>
            <a:pPr>
              <a:buNone/>
            </a:pPr>
            <a:endParaRPr lang="en-US" sz="2400" b="1" dirty="0" smtClean="0"/>
          </a:p>
          <a:p>
            <a:pPr lvl="0">
              <a:buNone/>
            </a:pPr>
            <a:r>
              <a:rPr lang="en-US" sz="2400" dirty="0" smtClean="0"/>
              <a:t>Land Conservation  |  Historic Preservation</a:t>
            </a:r>
          </a:p>
          <a:p>
            <a:pPr>
              <a:buNone/>
            </a:pPr>
            <a:r>
              <a:rPr lang="en-US" sz="2400" dirty="0" smtClean="0"/>
              <a:t>Sustainability  | Alternative Transportation</a:t>
            </a:r>
          </a:p>
          <a:p>
            <a:pPr lvl="0">
              <a:buNone/>
            </a:pPr>
            <a:r>
              <a:rPr lang="en-US" sz="2400" dirty="0" smtClean="0"/>
              <a:t>Community Building  |  Job Creation</a:t>
            </a:r>
          </a:p>
          <a:p>
            <a:pPr lvl="0">
              <a:buNone/>
            </a:pPr>
            <a:r>
              <a:rPr lang="en-US" sz="2400" dirty="0" smtClean="0"/>
              <a:t>Education  | Cultural Enrichment</a:t>
            </a:r>
          </a:p>
          <a:p>
            <a:pPr lvl="0">
              <a:buNone/>
            </a:pPr>
            <a:r>
              <a:rPr lang="en-US" sz="2400" dirty="0" smtClean="0"/>
              <a:t>Sports  |  Nutrition | Public Health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  <a:p>
            <a:endParaRPr lang="en-US" sz="2200" dirty="0" smtClean="0">
              <a:solidFill>
                <a:srgbClr val="00B050"/>
              </a:solidFill>
            </a:endParaRPr>
          </a:p>
          <a:p>
            <a:endParaRPr lang="en-US" sz="2200" dirty="0">
              <a:solidFill>
                <a:srgbClr val="00B050"/>
              </a:solidFill>
            </a:endParaRPr>
          </a:p>
        </p:txBody>
      </p:sp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ContactPoint</a:t>
            </a:r>
            <a:r>
              <a:rPr lang="en-US" dirty="0" smtClean="0"/>
              <a:t> at Pullman Yard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12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162800" cy="4602165"/>
          </a:xfrm>
        </p:spPr>
        <p:txBody>
          <a:bodyPr>
            <a:noAutofit/>
          </a:bodyPr>
          <a:lstStyle/>
          <a:p>
            <a:pPr lvl="0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smtClean="0"/>
              <a:t>Pullman Yard means … envisioning the potential 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  <a:p>
            <a:endParaRPr lang="en-US" sz="2200" dirty="0" smtClean="0">
              <a:solidFill>
                <a:srgbClr val="00B050"/>
              </a:solidFill>
            </a:endParaRPr>
          </a:p>
          <a:p>
            <a:endParaRPr lang="en-US" sz="2200" dirty="0">
              <a:solidFill>
                <a:srgbClr val="00B050"/>
              </a:solidFill>
            </a:endParaRPr>
          </a:p>
        </p:txBody>
      </p:sp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  <p:pic>
        <p:nvPicPr>
          <p:cNvPr id="11" name="Picture 10" descr="DSC001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505075"/>
            <a:ext cx="6096000" cy="4048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How We Do 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13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162800" cy="4602165"/>
          </a:xfrm>
        </p:spPr>
        <p:txBody>
          <a:bodyPr>
            <a:noAutofit/>
          </a:bodyPr>
          <a:lstStyle/>
          <a:p>
            <a:pPr lvl="0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err="1" smtClean="0"/>
              <a:t>ContactPoint</a:t>
            </a:r>
            <a:r>
              <a:rPr lang="en-US" sz="2400" b="1" dirty="0" smtClean="0"/>
              <a:t> at Pullman Yard means … 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  <a:p>
            <a:endParaRPr lang="en-US" sz="2200" dirty="0" smtClean="0">
              <a:solidFill>
                <a:srgbClr val="00B050"/>
              </a:solidFill>
            </a:endParaRPr>
          </a:p>
          <a:p>
            <a:endParaRPr lang="en-US" sz="2200" dirty="0">
              <a:solidFill>
                <a:srgbClr val="00B050"/>
              </a:solidFill>
            </a:endParaRPr>
          </a:p>
        </p:txBody>
      </p:sp>
      <p:pic>
        <p:nvPicPr>
          <p:cNvPr id="9" name="Picture 8" descr="PANELb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971800"/>
            <a:ext cx="4495799" cy="2390634"/>
          </a:xfrm>
          <a:prstGeom prst="rect">
            <a:avLst/>
          </a:prstGeom>
        </p:spPr>
      </p:pic>
      <p:pic>
        <p:nvPicPr>
          <p:cNvPr id="11" name="Picture 10" descr="panel02ba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971800"/>
            <a:ext cx="4038600" cy="2427196"/>
          </a:xfrm>
          <a:prstGeom prst="rect">
            <a:avLst/>
          </a:prstGeom>
        </p:spPr>
      </p:pic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How We Do 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14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162800" cy="4602165"/>
          </a:xfrm>
        </p:spPr>
        <p:txBody>
          <a:bodyPr>
            <a:noAutofit/>
          </a:bodyPr>
          <a:lstStyle/>
          <a:p>
            <a:pPr lvl="0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err="1" smtClean="0"/>
              <a:t>ContactPoint</a:t>
            </a:r>
            <a:r>
              <a:rPr lang="en-US" sz="2400" b="1" dirty="0" smtClean="0"/>
              <a:t> at Pullman Yard means … sustainability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  <a:p>
            <a:endParaRPr lang="en-US" sz="2200" dirty="0" smtClean="0">
              <a:solidFill>
                <a:srgbClr val="00B050"/>
              </a:solidFill>
            </a:endParaRPr>
          </a:p>
          <a:p>
            <a:endParaRPr lang="en-US" sz="2200" dirty="0">
              <a:solidFill>
                <a:srgbClr val="00B050"/>
              </a:solidFill>
            </a:endParaRPr>
          </a:p>
        </p:txBody>
      </p:sp>
      <p:pic>
        <p:nvPicPr>
          <p:cNvPr id="10" name="Picture 9" descr="PANEL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971800"/>
            <a:ext cx="4495800" cy="2390634"/>
          </a:xfrm>
          <a:prstGeom prst="rect">
            <a:avLst/>
          </a:prstGeom>
        </p:spPr>
      </p:pic>
      <p:pic>
        <p:nvPicPr>
          <p:cNvPr id="12" name="Picture 11" descr="panel02base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971800"/>
            <a:ext cx="4006656" cy="2407997"/>
          </a:xfrm>
          <a:prstGeom prst="rect">
            <a:avLst/>
          </a:prstGeom>
        </p:spPr>
      </p:pic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How We Do 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15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162800" cy="4602165"/>
          </a:xfrm>
        </p:spPr>
        <p:txBody>
          <a:bodyPr>
            <a:noAutofit/>
          </a:bodyPr>
          <a:lstStyle/>
          <a:p>
            <a:pPr lvl="0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err="1" smtClean="0"/>
              <a:t>ContactPoint</a:t>
            </a:r>
            <a:r>
              <a:rPr lang="en-US" sz="2400" b="1" dirty="0" smtClean="0"/>
              <a:t> at Pullman Yard means … 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  <a:p>
            <a:endParaRPr lang="en-US" sz="2200" dirty="0" smtClean="0">
              <a:solidFill>
                <a:srgbClr val="00B050"/>
              </a:solidFill>
            </a:endParaRPr>
          </a:p>
          <a:p>
            <a:endParaRPr lang="en-US" sz="2200" dirty="0">
              <a:solidFill>
                <a:srgbClr val="00B050"/>
              </a:solidFill>
            </a:endParaRPr>
          </a:p>
        </p:txBody>
      </p:sp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  <p:pic>
        <p:nvPicPr>
          <p:cNvPr id="9" name="Picture 8" descr="panelLittleBa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819400"/>
            <a:ext cx="5029200" cy="3341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How We Do 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16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162800" cy="4602165"/>
          </a:xfrm>
        </p:spPr>
        <p:txBody>
          <a:bodyPr>
            <a:noAutofit/>
          </a:bodyPr>
          <a:lstStyle/>
          <a:p>
            <a:pPr lvl="0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err="1" smtClean="0"/>
              <a:t>ContactPoint</a:t>
            </a:r>
            <a:r>
              <a:rPr lang="en-US" sz="2400" b="1" dirty="0" smtClean="0"/>
              <a:t> at Pullman Yard means … innovation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  <a:p>
            <a:endParaRPr lang="en-US" sz="2200" dirty="0" smtClean="0">
              <a:solidFill>
                <a:srgbClr val="00B050"/>
              </a:solidFill>
            </a:endParaRPr>
          </a:p>
          <a:p>
            <a:endParaRPr lang="en-US" sz="2200" dirty="0">
              <a:solidFill>
                <a:srgbClr val="00B050"/>
              </a:solidFill>
            </a:endParaRPr>
          </a:p>
        </p:txBody>
      </p:sp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  <p:pic>
        <p:nvPicPr>
          <p:cNvPr id="10" name="Picture 9" descr="panelLittle04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819400"/>
            <a:ext cx="5029200" cy="3339703"/>
          </a:xfrm>
          <a:prstGeom prst="rect">
            <a:avLst/>
          </a:prstGeom>
        </p:spPr>
      </p:pic>
      <p:pic>
        <p:nvPicPr>
          <p:cNvPr id="11" name="Picture 10" descr="solar canopy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4800600"/>
            <a:ext cx="1905000" cy="1324207"/>
          </a:xfrm>
          <a:prstGeom prst="rect">
            <a:avLst/>
          </a:prstGeom>
        </p:spPr>
      </p:pic>
      <p:pic>
        <p:nvPicPr>
          <p:cNvPr id="12" name="Picture 11" descr="Solar Canop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2819400"/>
            <a:ext cx="3171000" cy="190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How We Do 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17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162800" cy="4602165"/>
          </a:xfrm>
        </p:spPr>
        <p:txBody>
          <a:bodyPr>
            <a:noAutofit/>
          </a:bodyPr>
          <a:lstStyle/>
          <a:p>
            <a:pPr lvl="0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err="1" smtClean="0"/>
              <a:t>ContactPoint</a:t>
            </a:r>
            <a:r>
              <a:rPr lang="en-US" sz="2400" b="1" dirty="0" smtClean="0"/>
              <a:t> at Pullman Yard means …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  <a:p>
            <a:endParaRPr lang="en-US" sz="2200" dirty="0" smtClean="0">
              <a:solidFill>
                <a:srgbClr val="00B050"/>
              </a:solidFill>
            </a:endParaRPr>
          </a:p>
          <a:p>
            <a:endParaRPr lang="en-US" sz="2200" dirty="0">
              <a:solidFill>
                <a:srgbClr val="00B050"/>
              </a:solidFill>
            </a:endParaRPr>
          </a:p>
        </p:txBody>
      </p:sp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  <p:pic>
        <p:nvPicPr>
          <p:cNvPr id="10" name="Picture 9" descr="Indoor rink ma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819400"/>
            <a:ext cx="5029200" cy="3341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How We Do 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18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4602165"/>
          </a:xfrm>
        </p:spPr>
        <p:txBody>
          <a:bodyPr>
            <a:noAutofit/>
          </a:bodyPr>
          <a:lstStyle/>
          <a:p>
            <a:pPr lvl="0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err="1" smtClean="0"/>
              <a:t>ContactPoint</a:t>
            </a:r>
            <a:r>
              <a:rPr lang="en-US" sz="2400" b="1" dirty="0" smtClean="0"/>
              <a:t> at Pullman Yard means … re-purposing with care 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  <a:p>
            <a:endParaRPr lang="en-US" sz="2200" dirty="0" smtClean="0">
              <a:solidFill>
                <a:srgbClr val="00B050"/>
              </a:solidFill>
            </a:endParaRPr>
          </a:p>
          <a:p>
            <a:endParaRPr lang="en-US" sz="2200" dirty="0">
              <a:solidFill>
                <a:srgbClr val="00B050"/>
              </a:solidFill>
            </a:endParaRPr>
          </a:p>
        </p:txBody>
      </p:sp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  <p:pic>
        <p:nvPicPr>
          <p:cNvPr id="9" name="Picture 8" descr="simul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708" y="2819400"/>
            <a:ext cx="5030692" cy="3342870"/>
          </a:xfrm>
          <a:prstGeom prst="rect">
            <a:avLst/>
          </a:prstGeom>
        </p:spPr>
      </p:pic>
      <p:pic>
        <p:nvPicPr>
          <p:cNvPr id="11" name="Picture 10" descr="RinkSh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2819400"/>
            <a:ext cx="2895600" cy="1722902"/>
          </a:xfrm>
          <a:prstGeom prst="rect">
            <a:avLst/>
          </a:prstGeom>
        </p:spPr>
      </p:pic>
      <p:pic>
        <p:nvPicPr>
          <p:cNvPr id="12" name="Picture 11" descr="Soccer Fiel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800" y="4648200"/>
            <a:ext cx="1981200" cy="1486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How We Do 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19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991600" cy="4602165"/>
          </a:xfrm>
        </p:spPr>
        <p:txBody>
          <a:bodyPr>
            <a:noAutofit/>
          </a:bodyPr>
          <a:lstStyle/>
          <a:p>
            <a:pPr lvl="0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err="1" smtClean="0"/>
              <a:t>ContactPoint</a:t>
            </a:r>
            <a:r>
              <a:rPr lang="en-US" sz="2400" b="1" dirty="0" smtClean="0"/>
              <a:t> at Pullman Yard means reconnecting with values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  <a:p>
            <a:endParaRPr lang="en-US" sz="2200" dirty="0" smtClean="0">
              <a:solidFill>
                <a:srgbClr val="00B050"/>
              </a:solidFill>
            </a:endParaRPr>
          </a:p>
          <a:p>
            <a:endParaRPr lang="en-US" sz="2200" dirty="0">
              <a:solidFill>
                <a:srgbClr val="00B050"/>
              </a:solidFill>
            </a:endParaRPr>
          </a:p>
        </p:txBody>
      </p:sp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  <p:pic>
        <p:nvPicPr>
          <p:cNvPr id="13" name="Picture 12" descr="William-James-Glackens-xx-Roller-Skating-Rink-xx-Private-collec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819400"/>
            <a:ext cx="4876800" cy="3352800"/>
          </a:xfrm>
          <a:prstGeom prst="rect">
            <a:avLst/>
          </a:prstGeom>
        </p:spPr>
      </p:pic>
      <p:pic>
        <p:nvPicPr>
          <p:cNvPr id="14" name="Picture 13" descr="interior_roller_skating_rin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4648200"/>
            <a:ext cx="2149231" cy="1676400"/>
          </a:xfrm>
          <a:prstGeom prst="rect">
            <a:avLst/>
          </a:prstGeom>
        </p:spPr>
      </p:pic>
      <p:pic>
        <p:nvPicPr>
          <p:cNvPr id="15" name="Picture 14" descr="interior-skating-rink.GOODjp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2819400"/>
            <a:ext cx="2743200" cy="1799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 </a:t>
            </a:r>
            <a:br>
              <a:rPr lang="en-US" dirty="0" smtClean="0"/>
            </a:br>
            <a:r>
              <a:rPr lang="en-US" sz="4900" b="1" dirty="0" smtClean="0">
                <a:solidFill>
                  <a:srgbClr val="005828"/>
                </a:solidFill>
              </a:rPr>
              <a:t>ENVIRONMENT | The Background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2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dirty="0" smtClean="0"/>
              <a:t>	</a:t>
            </a:r>
          </a:p>
          <a:p>
            <a:pPr algn="ctr">
              <a:buNone/>
            </a:pPr>
            <a:r>
              <a:rPr lang="en-US" sz="3200" b="1" dirty="0" smtClean="0"/>
              <a:t>growing problems of</a:t>
            </a:r>
            <a:endParaRPr lang="en-US" sz="3200" dirty="0" smtClean="0"/>
          </a:p>
          <a:p>
            <a:pPr lvl="0" algn="ctr">
              <a:buNone/>
            </a:pPr>
            <a:r>
              <a:rPr lang="en-US" sz="2400" dirty="0" smtClean="0"/>
              <a:t>inactivity</a:t>
            </a:r>
          </a:p>
          <a:p>
            <a:pPr lvl="0" algn="ctr">
              <a:buNone/>
            </a:pPr>
            <a:r>
              <a:rPr lang="en-US" sz="2400" dirty="0" smtClean="0"/>
              <a:t>virtual play </a:t>
            </a:r>
          </a:p>
          <a:p>
            <a:pPr lvl="0" algn="ctr">
              <a:buNone/>
            </a:pPr>
            <a:r>
              <a:rPr lang="en-US" sz="2400" dirty="0" smtClean="0"/>
              <a:t>poor nutrition</a:t>
            </a:r>
          </a:p>
          <a:p>
            <a:pPr lvl="0" algn="ctr">
              <a:buNone/>
            </a:pPr>
            <a:r>
              <a:rPr lang="en-US" sz="2400" dirty="0" smtClean="0"/>
              <a:t>information overload</a:t>
            </a:r>
          </a:p>
          <a:p>
            <a:pPr lvl="0" algn="ctr">
              <a:buNone/>
            </a:pPr>
            <a:r>
              <a:rPr lang="en-US" sz="2400" dirty="0" smtClean="0"/>
              <a:t>superficial connection</a:t>
            </a:r>
            <a:endParaRPr lang="en-US" sz="1100" dirty="0" smtClean="0"/>
          </a:p>
          <a:p>
            <a:pPr lvl="0" algn="ctr">
              <a:buNone/>
            </a:pPr>
            <a:r>
              <a:rPr lang="en-US" sz="2400" dirty="0" smtClean="0"/>
              <a:t>insufficient green space</a:t>
            </a:r>
          </a:p>
        </p:txBody>
      </p:sp>
      <p:pic>
        <p:nvPicPr>
          <p:cNvPr id="7" name="Picture 6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How We Do 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20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915400" cy="4602165"/>
          </a:xfrm>
        </p:spPr>
        <p:txBody>
          <a:bodyPr>
            <a:noAutofit/>
          </a:bodyPr>
          <a:lstStyle/>
          <a:p>
            <a:pPr lvl="0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err="1" smtClean="0"/>
              <a:t>ContactPoint</a:t>
            </a:r>
            <a:r>
              <a:rPr lang="en-US" sz="2400" b="1" dirty="0" smtClean="0"/>
              <a:t> at Pullman Yard means reconnecting with history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  <a:p>
            <a:endParaRPr lang="en-US" sz="2200" dirty="0" smtClean="0">
              <a:solidFill>
                <a:srgbClr val="00B050"/>
              </a:solidFill>
            </a:endParaRPr>
          </a:p>
          <a:p>
            <a:endParaRPr lang="en-US" sz="2200" dirty="0">
              <a:solidFill>
                <a:srgbClr val="00B050"/>
              </a:solidFill>
            </a:endParaRPr>
          </a:p>
        </p:txBody>
      </p:sp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  <p:pic>
        <p:nvPicPr>
          <p:cNvPr id="9" name="Picture 8" descr="diaspora_09-09-12a.-w456-h303-p0-q70-Fa-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819400"/>
            <a:ext cx="4876800" cy="3343275"/>
          </a:xfrm>
          <a:prstGeom prst="rect">
            <a:avLst/>
          </a:prstGeom>
        </p:spPr>
      </p:pic>
      <p:pic>
        <p:nvPicPr>
          <p:cNvPr id="10" name="Picture 9" descr="image_0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4038600"/>
            <a:ext cx="1981200" cy="2061248"/>
          </a:xfrm>
          <a:prstGeom prst="rect">
            <a:avLst/>
          </a:prstGeom>
        </p:spPr>
      </p:pic>
      <p:pic>
        <p:nvPicPr>
          <p:cNvPr id="11" name="Picture 10" descr="pullmanporte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2819400"/>
            <a:ext cx="3276600" cy="1222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How We Do 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21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077200" cy="4602165"/>
          </a:xfrm>
        </p:spPr>
        <p:txBody>
          <a:bodyPr>
            <a:noAutofit/>
          </a:bodyPr>
          <a:lstStyle/>
          <a:p>
            <a:pPr lvl="0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err="1" smtClean="0"/>
              <a:t>ContactPoint</a:t>
            </a:r>
            <a:r>
              <a:rPr lang="en-US" sz="2400" b="1" dirty="0" smtClean="0"/>
              <a:t> at Pullman Yard means smart transportation platform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  <a:p>
            <a:endParaRPr lang="en-US" sz="2200" dirty="0" smtClean="0">
              <a:solidFill>
                <a:srgbClr val="00B050"/>
              </a:solidFill>
            </a:endParaRPr>
          </a:p>
          <a:p>
            <a:endParaRPr lang="en-US" sz="2200" dirty="0">
              <a:solidFill>
                <a:srgbClr val="00B050"/>
              </a:solidFill>
            </a:endParaRPr>
          </a:p>
        </p:txBody>
      </p:sp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  <p:pic>
        <p:nvPicPr>
          <p:cNvPr id="9" name="Picture 8" descr="Comp 3stills (0.00.43.24)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590800"/>
            <a:ext cx="6781800" cy="3814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How We Do 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22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4602165"/>
          </a:xfrm>
        </p:spPr>
        <p:txBody>
          <a:bodyPr>
            <a:noAutofit/>
          </a:bodyPr>
          <a:lstStyle/>
          <a:p>
            <a:pPr lvl="0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err="1" smtClean="0"/>
              <a:t>ContactPoint</a:t>
            </a:r>
            <a:r>
              <a:rPr lang="en-US" sz="2400" b="1" dirty="0" smtClean="0"/>
              <a:t> at Pullman Yard means a solid business plan, and a </a:t>
            </a:r>
            <a:r>
              <a:rPr lang="en-US" sz="2400" b="1" i="1" dirty="0" smtClean="0"/>
              <a:t>smart city </a:t>
            </a:r>
            <a:r>
              <a:rPr lang="en-US" sz="2400" b="1" dirty="0" smtClean="0"/>
              <a:t>development model also elsewhere reproducible.</a:t>
            </a:r>
            <a:endParaRPr lang="en-US" sz="2400" dirty="0" smtClean="0"/>
          </a:p>
          <a:p>
            <a:pPr>
              <a:buNone/>
            </a:pPr>
            <a:r>
              <a:rPr lang="en-US" sz="2400" b="1" dirty="0" smtClean="0"/>
              <a:t> 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  <a:p>
            <a:endParaRPr lang="en-US" sz="2200" dirty="0" smtClean="0">
              <a:solidFill>
                <a:srgbClr val="00B050"/>
              </a:solidFill>
            </a:endParaRPr>
          </a:p>
          <a:p>
            <a:endParaRPr lang="en-US" sz="2200" dirty="0">
              <a:solidFill>
                <a:srgbClr val="00B050"/>
              </a:solidFill>
            </a:endParaRPr>
          </a:p>
        </p:txBody>
      </p:sp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  <p:pic>
        <p:nvPicPr>
          <p:cNvPr id="10" name="Picture 9" descr="Comp 3stills (0.01.03.14)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3295651"/>
            <a:ext cx="5715000" cy="3333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4800" dirty="0" smtClean="0"/>
              <a:t>How We Do It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23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1"/>
            <a:ext cx="7391400" cy="4724399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Our non-profit will host versatile programming both day and night. This will allow us to create revenue while also addressing unmet social needs in the Kirkwood area.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100% of our proceeds will go directly to running the day-to-day operations of ACP and toward our mission of supporting the community with other like-minded initiatives.</a:t>
            </a:r>
            <a:endParaRPr lang="en-US" sz="2400" dirty="0" smtClean="0">
              <a:solidFill>
                <a:srgbClr val="00B050"/>
              </a:solidFill>
            </a:endParaRPr>
          </a:p>
        </p:txBody>
      </p:sp>
      <p:pic>
        <p:nvPicPr>
          <p:cNvPr id="7" name="Picture 6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Partnerships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24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460216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400" b="1" dirty="0" smtClean="0"/>
              <a:t>Atlanta </a:t>
            </a:r>
            <a:r>
              <a:rPr lang="en-US" sz="2400" b="1" dirty="0" err="1" smtClean="0"/>
              <a:t>ContactPoint</a:t>
            </a:r>
            <a:r>
              <a:rPr lang="en-US" sz="2400" b="1" dirty="0" smtClean="0"/>
              <a:t> means collaborations. </a:t>
            </a:r>
          </a:p>
          <a:p>
            <a:pPr algn="ctr">
              <a:buNone/>
            </a:pPr>
            <a:r>
              <a:rPr lang="en-US" sz="2400" b="1" dirty="0" smtClean="0"/>
              <a:t>We have established 5 Partnerships Levels</a:t>
            </a:r>
          </a:p>
          <a:p>
            <a:pPr algn="ctr">
              <a:buNone/>
            </a:pPr>
            <a:endParaRPr lang="en-US" sz="2400" b="1" dirty="0" smtClean="0"/>
          </a:p>
          <a:p>
            <a:pPr algn="ctr">
              <a:buNone/>
            </a:pPr>
            <a:r>
              <a:rPr lang="en-US" sz="2400" dirty="0" smtClean="0"/>
              <a:t>Executive Partnerships</a:t>
            </a:r>
          </a:p>
          <a:p>
            <a:pPr algn="ctr">
              <a:buNone/>
            </a:pPr>
            <a:r>
              <a:rPr lang="en-US" sz="2400" dirty="0" smtClean="0"/>
              <a:t>Core Partnerships</a:t>
            </a:r>
          </a:p>
          <a:p>
            <a:pPr algn="ctr">
              <a:buNone/>
            </a:pPr>
            <a:r>
              <a:rPr lang="en-US" sz="2400" dirty="0" smtClean="0"/>
              <a:t>Programming Partnerships</a:t>
            </a:r>
          </a:p>
          <a:p>
            <a:pPr algn="ctr">
              <a:buNone/>
            </a:pPr>
            <a:r>
              <a:rPr lang="en-US" sz="2400" dirty="0" smtClean="0"/>
              <a:t>Community Partnerships</a:t>
            </a:r>
          </a:p>
          <a:p>
            <a:pPr algn="ctr">
              <a:buNone/>
            </a:pPr>
            <a:r>
              <a:rPr lang="en-US" sz="2400" dirty="0" smtClean="0"/>
              <a:t>Infrastructure Partnerships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                                                                                    </a:t>
            </a:r>
          </a:p>
          <a:p>
            <a:endParaRPr lang="en-US" sz="1400" dirty="0" smtClean="0">
              <a:solidFill>
                <a:srgbClr val="00B050"/>
              </a:solidFill>
            </a:endParaRPr>
          </a:p>
          <a:p>
            <a:endParaRPr lang="en-US" sz="2200" dirty="0">
              <a:solidFill>
                <a:srgbClr val="00B050"/>
              </a:solidFill>
            </a:endParaRPr>
          </a:p>
        </p:txBody>
      </p:sp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Partnerships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25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8153400" cy="22859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/>
              <a:t>Executive Partnership – Project Integration &amp; Development 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sz="1400" dirty="0" smtClean="0"/>
              <a:t>                                             </a:t>
            </a:r>
          </a:p>
          <a:p>
            <a:pPr algn="ctr">
              <a:buNone/>
            </a:pPr>
            <a:endParaRPr lang="en-US" sz="1400" dirty="0" smtClean="0"/>
          </a:p>
          <a:p>
            <a:pPr>
              <a:buNone/>
            </a:pP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6" name="Picture 5" descr="etica01_bluscu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2057400"/>
            <a:ext cx="1905000" cy="1905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2000" y="3886200"/>
            <a:ext cx="6858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dirty="0" smtClean="0"/>
              <a:t>ETIKA is a Georgia-based 501(c)(3) nonprofit organization that bridges public  scholarship, the arts and the business worlds.  ETIKA puts humanity at the center, designing and implementing trans-disciplinary initiatives that stimulates conscious communication and transformation, moving people from passive consumers of information and knowledge into active co-creators of new ways of thinking and being.  More info at </a:t>
            </a:r>
            <a:r>
              <a:rPr lang="en-US" b="1" dirty="0" smtClean="0"/>
              <a:t>www.etikacenter.com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Partnerships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26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8153400" cy="22859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/>
              <a:t>Core Partnerships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sz="1400" dirty="0" smtClean="0"/>
              <a:t>                                             </a:t>
            </a:r>
          </a:p>
          <a:p>
            <a:pPr algn="ctr">
              <a:buNone/>
            </a:pPr>
            <a:endParaRPr lang="en-US" sz="1400" dirty="0" smtClean="0"/>
          </a:p>
          <a:p>
            <a:pPr>
              <a:buNone/>
            </a:pP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2286001"/>
            <a:ext cx="685800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b="1" dirty="0" smtClean="0"/>
              <a:t>BLAZE SPORTS AMERICA </a:t>
            </a:r>
            <a:r>
              <a:rPr lang="en-US" dirty="0" smtClean="0"/>
              <a:t>– </a:t>
            </a:r>
            <a:r>
              <a:rPr lang="en-US" dirty="0" err="1" smtClean="0"/>
              <a:t>BlazeSports</a:t>
            </a:r>
            <a:r>
              <a:rPr lang="en-US" dirty="0" smtClean="0"/>
              <a:t> is driven </a:t>
            </a:r>
            <a:r>
              <a:rPr lang="en-US" dirty="0"/>
              <a:t>by a desire to provide all children and adults with physical disabilities the chance to play sports and live healthy, active lives</a:t>
            </a:r>
            <a:r>
              <a:rPr lang="en-US" dirty="0" smtClean="0"/>
              <a:t>. </a:t>
            </a:r>
            <a:r>
              <a:rPr lang="en-US" u="sng" dirty="0" smtClean="0">
                <a:hlinkClick r:id="rId3"/>
              </a:rPr>
              <a:t>http://www.blazesports.org</a:t>
            </a: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r>
              <a:rPr lang="en-US" b="1" dirty="0" smtClean="0"/>
              <a:t>ATLANTA SPORTS &amp; SOCIAL CLUB </a:t>
            </a:r>
            <a:r>
              <a:rPr lang="en-US" dirty="0" smtClean="0"/>
              <a:t>– offering adult co-ed </a:t>
            </a:r>
            <a:r>
              <a:rPr lang="en-US" i="1" dirty="0" smtClean="0"/>
              <a:t>sports</a:t>
            </a:r>
            <a:r>
              <a:rPr lang="en-US" dirty="0" smtClean="0"/>
              <a:t> leagues and </a:t>
            </a:r>
            <a:r>
              <a:rPr lang="en-US" i="1" dirty="0" smtClean="0"/>
              <a:t>social</a:t>
            </a:r>
            <a:r>
              <a:rPr lang="en-US" dirty="0" smtClean="0"/>
              <a:t> events around </a:t>
            </a:r>
            <a:r>
              <a:rPr lang="en-US" i="1" dirty="0" smtClean="0"/>
              <a:t>Atlanta. </a:t>
            </a:r>
            <a:r>
              <a:rPr lang="en-US" u="sng" dirty="0" smtClean="0">
                <a:hlinkClick r:id="rId4"/>
              </a:rPr>
              <a:t>http://atlantasportandsocialclub.com</a:t>
            </a:r>
            <a:endParaRPr lang="en-US" i="1" dirty="0" smtClean="0"/>
          </a:p>
          <a:p>
            <a:pPr algn="just">
              <a:buNone/>
            </a:pPr>
            <a:endParaRPr lang="en-US" i="1" dirty="0" smtClean="0"/>
          </a:p>
          <a:p>
            <a:pPr algn="just"/>
            <a:r>
              <a:rPr lang="en-US" b="1" dirty="0" smtClean="0"/>
              <a:t>ACADEME of the OAKS HIGH SCHOOL </a:t>
            </a:r>
            <a:r>
              <a:rPr lang="en-US" dirty="0" smtClean="0"/>
              <a:t>– providing a unique learning opportunity by combining experience-based developmental learning with formal academic disciplines. </a:t>
            </a:r>
            <a:r>
              <a:rPr lang="en-US" u="sng" dirty="0" smtClean="0">
                <a:hlinkClick r:id="rId5"/>
              </a:rPr>
              <a:t>http://www.academeatlanta.org</a:t>
            </a:r>
            <a:endParaRPr lang="en-US" dirty="0" smtClean="0"/>
          </a:p>
          <a:p>
            <a:pPr algn="just"/>
            <a:endParaRPr lang="en-US" b="1" dirty="0" smtClean="0"/>
          </a:p>
          <a:p>
            <a:pPr algn="just"/>
            <a:r>
              <a:rPr lang="en-US" b="1" smtClean="0"/>
              <a:t>SOCCER ON </a:t>
            </a:r>
            <a:r>
              <a:rPr lang="en-US" b="1" dirty="0" smtClean="0"/>
              <a:t>THE STREET</a:t>
            </a:r>
            <a:r>
              <a:rPr lang="en-US" dirty="0" smtClean="0"/>
              <a:t> – All kids deserve a chance for success. </a:t>
            </a:r>
            <a:r>
              <a:rPr lang="en-US" i="1" dirty="0" smtClean="0"/>
              <a:t>Soccer in the Streets</a:t>
            </a:r>
            <a:r>
              <a:rPr lang="en-US" dirty="0" smtClean="0"/>
              <a:t> empowers kids who lack opportunity by using soccer as a medium to make them employable adults. </a:t>
            </a:r>
            <a:r>
              <a:rPr lang="en-US" u="sng" dirty="0" smtClean="0">
                <a:hlinkClick r:id="rId6"/>
              </a:rPr>
              <a:t>http://www.soccerstreets.org</a:t>
            </a: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Partnerships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27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8153400" cy="22859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/>
              <a:t>Core Partnerships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 algn="ctr">
              <a:buNone/>
            </a:pPr>
            <a:endParaRPr lang="en-US" sz="1400" dirty="0" smtClean="0"/>
          </a:p>
          <a:p>
            <a:pPr algn="ctr"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sz="1400" dirty="0" smtClean="0"/>
              <a:t>                                             </a:t>
            </a:r>
          </a:p>
          <a:p>
            <a:pPr algn="ctr">
              <a:buNone/>
            </a:pPr>
            <a:endParaRPr lang="en-US" sz="1400" dirty="0" smtClean="0"/>
          </a:p>
          <a:p>
            <a:pPr>
              <a:buNone/>
            </a:pP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2133600"/>
            <a:ext cx="6858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CIRCUS CAMP </a:t>
            </a:r>
            <a:r>
              <a:rPr lang="en-US" dirty="0" smtClean="0"/>
              <a:t>– offering an exciting form of physical and mental training that combines therapeutic principles with the skill and dexterity of circus arts. </a:t>
            </a:r>
            <a:r>
              <a:rPr lang="en-US" u="sng" dirty="0" smtClean="0">
                <a:hlinkClick r:id="rId3"/>
              </a:rPr>
              <a:t>http://www.circuscamp.org</a:t>
            </a:r>
            <a:endParaRPr lang="en-US" u="sng" dirty="0" smtClean="0"/>
          </a:p>
          <a:p>
            <a:pPr algn="just"/>
            <a:endParaRPr lang="en-US" dirty="0" smtClean="0"/>
          </a:p>
          <a:p>
            <a:pPr algn="just"/>
            <a:r>
              <a:rPr lang="en-US" b="1" dirty="0" smtClean="0"/>
              <a:t>TRUE LACROSSE - </a:t>
            </a:r>
            <a:r>
              <a:rPr lang="en-US" dirty="0" smtClean="0"/>
              <a:t>is one of the most fast growing sport discipline in the USA.  </a:t>
            </a:r>
            <a:r>
              <a:rPr lang="en-US" u="sng" dirty="0" smtClean="0">
                <a:hlinkClick r:id="rId4"/>
              </a:rPr>
              <a:t>www.ga.truelacrosse.com</a:t>
            </a:r>
            <a:r>
              <a:rPr lang="en-US" dirty="0" smtClean="0"/>
              <a:t> </a:t>
            </a:r>
          </a:p>
          <a:p>
            <a:pPr algn="just"/>
            <a:endParaRPr lang="en-US" dirty="0" smtClean="0"/>
          </a:p>
          <a:p>
            <a:pPr algn="just"/>
            <a:r>
              <a:rPr lang="en-US" b="1" dirty="0" smtClean="0"/>
              <a:t>KILPATRICK, TOWNSEND AND STOCKTON - </a:t>
            </a:r>
            <a:r>
              <a:rPr lang="en-US" dirty="0" smtClean="0"/>
              <a:t>Offers a full range of business,  finance and  government regulatory legal  services, </a:t>
            </a:r>
            <a:r>
              <a:rPr lang="en-US" dirty="0" smtClean="0">
                <a:hlinkClick r:id="rId5"/>
              </a:rPr>
              <a:t>http://www.kilpatricktownsend.com</a:t>
            </a:r>
            <a:r>
              <a:rPr lang="en-US" dirty="0" smtClean="0"/>
              <a:t> </a:t>
            </a:r>
            <a:endParaRPr lang="en-US" b="1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We are currently seeking Core Relationships in the following disciplines: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nutrition/food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project finance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energy conservation/green production</a:t>
            </a:r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algn="just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Partnerships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28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8153400" cy="22859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/>
              <a:t>Development Partnerships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sz="1400" dirty="0" smtClean="0"/>
              <a:t>                                             </a:t>
            </a:r>
          </a:p>
          <a:p>
            <a:pPr algn="ctr">
              <a:buNone/>
            </a:pPr>
            <a:endParaRPr lang="en-US" sz="1400" dirty="0" smtClean="0"/>
          </a:p>
          <a:p>
            <a:pPr>
              <a:buNone/>
            </a:pP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2209800"/>
            <a:ext cx="6858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LORD, AECK, AND SARGENT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OBRIEN AND GERE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LEE MORGAN DEVELOPMENT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r>
              <a:rPr lang="en-US" dirty="0" smtClean="0"/>
              <a:t>VISIONEERING  INTERNATIONAL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r>
              <a:rPr lang="en-US" dirty="0" smtClean="0"/>
              <a:t>BROADWALK CAPITAL MANAGEMENT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PARALINE ARCHITECTS</a:t>
            </a:r>
          </a:p>
          <a:p>
            <a:pPr algn="just">
              <a:buNone/>
            </a:pPr>
            <a:endParaRPr lang="en-US" dirty="0" smtClean="0"/>
          </a:p>
          <a:p>
            <a:r>
              <a:rPr lang="en-US" dirty="0" smtClean="0"/>
              <a:t>THE ATLANTA HAWKS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Partnerships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29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8153400" cy="22859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/>
              <a:t>Programming Partnerships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sz="1400" dirty="0" smtClean="0"/>
              <a:t>                                             </a:t>
            </a:r>
          </a:p>
          <a:p>
            <a:pPr algn="ctr">
              <a:buNone/>
            </a:pPr>
            <a:endParaRPr lang="en-US" sz="1400" dirty="0" smtClean="0"/>
          </a:p>
          <a:p>
            <a:pPr>
              <a:buNone/>
            </a:pP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2286001"/>
            <a:ext cx="6858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THE WALDORF SCHOOL OF ATLANTA</a:t>
            </a:r>
          </a:p>
          <a:p>
            <a:pPr algn="just"/>
            <a:r>
              <a:rPr lang="en-US" dirty="0" smtClean="0"/>
              <a:t>CONDITIONED MINDS</a:t>
            </a:r>
          </a:p>
          <a:p>
            <a:pPr algn="just"/>
            <a:r>
              <a:rPr lang="en-US" dirty="0" smtClean="0"/>
              <a:t>COLLEGIATE CONSULTING</a:t>
            </a:r>
          </a:p>
          <a:p>
            <a:pPr algn="just"/>
            <a:r>
              <a:rPr lang="en-US" dirty="0" smtClean="0"/>
              <a:t>WELLCOM</a:t>
            </a:r>
          </a:p>
          <a:p>
            <a:pPr algn="just"/>
            <a:r>
              <a:rPr lang="en-US" dirty="0" smtClean="0"/>
              <a:t>EMORY UNIVERSITY </a:t>
            </a:r>
          </a:p>
          <a:p>
            <a:pPr algn="just"/>
            <a:r>
              <a:rPr lang="en-US" dirty="0" smtClean="0"/>
              <a:t>ATLANTA HOCKEY</a:t>
            </a:r>
          </a:p>
          <a:p>
            <a:pPr algn="just"/>
            <a:r>
              <a:rPr lang="en-US" dirty="0" smtClean="0"/>
              <a:t>DECATUR REC</a:t>
            </a:r>
          </a:p>
          <a:p>
            <a:pPr algn="just"/>
            <a:r>
              <a:rPr lang="en-US" dirty="0" smtClean="0"/>
              <a:t>DECATUR BASEBALL CLUB</a:t>
            </a:r>
          </a:p>
          <a:p>
            <a:pPr algn="just"/>
            <a:r>
              <a:rPr lang="en-US" dirty="0" smtClean="0"/>
              <a:t>ULTIMATE FRESBEE ASSOCIATION</a:t>
            </a:r>
          </a:p>
          <a:p>
            <a:pPr algn="just"/>
            <a:r>
              <a:rPr lang="en-US" dirty="0" smtClean="0"/>
              <a:t>OUTDOOR REC ADVENTURES</a:t>
            </a:r>
          </a:p>
          <a:p>
            <a:pPr algn="just"/>
            <a:r>
              <a:rPr lang="en-US" dirty="0" smtClean="0"/>
              <a:t>ATLANTA YOUTH RUGBY</a:t>
            </a:r>
          </a:p>
          <a:p>
            <a:pPr algn="just"/>
            <a:r>
              <a:rPr lang="en-US" dirty="0" smtClean="0"/>
              <a:t>WANDERBUS</a:t>
            </a:r>
          </a:p>
          <a:p>
            <a:pPr algn="just"/>
            <a:r>
              <a:rPr lang="en-US" dirty="0" smtClean="0"/>
              <a:t>MYTHIC IMAGINATION INSTITUTE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5828"/>
                </a:solidFill>
              </a:rPr>
              <a:t>ENVIRONMENT | The Background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3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385048" cy="487680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3200" b="1" dirty="0" smtClean="0"/>
          </a:p>
          <a:p>
            <a:pPr algn="ctr">
              <a:buNone/>
            </a:pPr>
            <a:r>
              <a:rPr lang="en-US" sz="3200" b="1" dirty="0" smtClean="0"/>
              <a:t>with a need to increase</a:t>
            </a:r>
            <a:endParaRPr lang="en-US" sz="3200" dirty="0" smtClean="0"/>
          </a:p>
          <a:p>
            <a:pPr algn="ctr">
              <a:buNone/>
            </a:pPr>
            <a:r>
              <a:rPr lang="en-US" sz="2400" dirty="0" smtClean="0"/>
              <a:t>physical activity rates</a:t>
            </a:r>
          </a:p>
          <a:p>
            <a:pPr lvl="0" algn="ctr">
              <a:buNone/>
            </a:pPr>
            <a:r>
              <a:rPr lang="en-US" sz="2400" dirty="0" smtClean="0"/>
              <a:t>community education initiatives</a:t>
            </a:r>
          </a:p>
          <a:p>
            <a:pPr algn="ctr">
              <a:buNone/>
            </a:pPr>
            <a:r>
              <a:rPr lang="en-US" sz="2400" dirty="0" smtClean="0"/>
              <a:t>access to green space</a:t>
            </a:r>
          </a:p>
          <a:p>
            <a:pPr lvl="0" algn="ctr">
              <a:buNone/>
            </a:pPr>
            <a:r>
              <a:rPr lang="en-US" sz="2400" dirty="0" smtClean="0"/>
              <a:t>a sense of social &amp; environmental responsibility </a:t>
            </a:r>
          </a:p>
          <a:p>
            <a:pPr lvl="0" algn="ctr">
              <a:buNone/>
            </a:pPr>
            <a:r>
              <a:rPr lang="en-US" sz="2400" dirty="0" smtClean="0"/>
              <a:t>team-building efforts</a:t>
            </a:r>
          </a:p>
          <a:p>
            <a:pPr lvl="0" algn="ctr">
              <a:buNone/>
            </a:pPr>
            <a:r>
              <a:rPr lang="en-US" sz="2400" dirty="0" smtClean="0"/>
              <a:t>capacity development &amp; communications skills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		</a:t>
            </a:r>
          </a:p>
          <a:p>
            <a:pPr>
              <a:buNone/>
            </a:pPr>
            <a:r>
              <a:rPr lang="en-US" sz="2200" dirty="0" smtClean="0"/>
              <a:t>	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</a:t>
            </a:r>
          </a:p>
          <a:p>
            <a:pPr>
              <a:buNone/>
            </a:pPr>
            <a:r>
              <a:rPr lang="en-US" sz="2200" dirty="0" smtClean="0"/>
              <a:t>	</a:t>
            </a:r>
          </a:p>
          <a:p>
            <a:pPr>
              <a:buNone/>
            </a:pPr>
            <a:r>
              <a:rPr lang="en-US" sz="2200" dirty="0" smtClean="0"/>
              <a:t>	</a:t>
            </a:r>
          </a:p>
          <a:p>
            <a:endParaRPr lang="en-US" sz="2200" dirty="0" smtClean="0"/>
          </a:p>
          <a:p>
            <a:endParaRPr lang="en-US" sz="2200" dirty="0" smtClean="0"/>
          </a:p>
        </p:txBody>
      </p:sp>
      <p:pic>
        <p:nvPicPr>
          <p:cNvPr id="7" name="Picture 6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Partnerships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30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8153400" cy="22859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/>
              <a:t>Infrastructure and Community Partnerships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sz="1400" dirty="0" smtClean="0"/>
              <a:t>                                             </a:t>
            </a:r>
          </a:p>
          <a:p>
            <a:pPr algn="ctr">
              <a:buNone/>
            </a:pPr>
            <a:endParaRPr lang="en-US" sz="1400" dirty="0" smtClean="0"/>
          </a:p>
          <a:p>
            <a:pPr>
              <a:buNone/>
            </a:pP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2209800"/>
            <a:ext cx="6858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MARTA</a:t>
            </a:r>
          </a:p>
          <a:p>
            <a:pPr algn="just"/>
            <a:r>
              <a:rPr lang="en-US" dirty="0" smtClean="0"/>
              <a:t>THE BELTLINE</a:t>
            </a:r>
          </a:p>
          <a:p>
            <a:pPr algn="just"/>
            <a:r>
              <a:rPr lang="en-US" dirty="0" smtClean="0"/>
              <a:t>PATH FOUNDATION</a:t>
            </a:r>
          </a:p>
          <a:p>
            <a:pPr algn="just"/>
            <a:r>
              <a:rPr lang="en-US" dirty="0" smtClean="0"/>
              <a:t>ATLANTA BIKE COALITION</a:t>
            </a:r>
          </a:p>
          <a:p>
            <a:pPr algn="just"/>
            <a:r>
              <a:rPr lang="en-US" dirty="0" smtClean="0"/>
              <a:t>CITY OF ATLANTA PARKS DIVISION</a:t>
            </a:r>
          </a:p>
          <a:p>
            <a:pPr algn="just"/>
            <a:r>
              <a:rPr lang="en-US" dirty="0" smtClean="0"/>
              <a:t>KIRKWOOD HOME OWNER ASSOCIATION</a:t>
            </a:r>
          </a:p>
          <a:p>
            <a:pPr algn="just"/>
            <a:r>
              <a:rPr lang="en-US" dirty="0" smtClean="0"/>
              <a:t>CANDLER PARK NEGHBORWOOD ASSOCIATION</a:t>
            </a:r>
          </a:p>
          <a:p>
            <a:pPr algn="just"/>
            <a:r>
              <a:rPr lang="en-US" dirty="0" smtClean="0"/>
              <a:t>PARK PRIDE</a:t>
            </a:r>
          </a:p>
          <a:p>
            <a:pPr algn="just"/>
            <a:r>
              <a:rPr lang="en-US" dirty="0" smtClean="0"/>
              <a:t>ATLANTA STREETS ALIVE</a:t>
            </a:r>
          </a:p>
          <a:p>
            <a:pPr algn="just"/>
            <a:r>
              <a:rPr lang="en-US" dirty="0" smtClean="0"/>
              <a:t>MIDSUMMER MUSIC FESTIVAL</a:t>
            </a:r>
          </a:p>
          <a:p>
            <a:pPr algn="just"/>
            <a:r>
              <a:rPr lang="en-US" dirty="0" smtClean="0"/>
              <a:t>TRUST FOR PUBLIC LAND</a:t>
            </a:r>
          </a:p>
          <a:p>
            <a:pPr algn="just"/>
            <a:r>
              <a:rPr lang="en-US" dirty="0" smtClean="0"/>
              <a:t>THE GEORGIA TRUST FOR PUBLIC LAND</a:t>
            </a:r>
          </a:p>
          <a:p>
            <a:pPr algn="just"/>
            <a:r>
              <a:rPr lang="en-US" dirty="0" smtClean="0"/>
              <a:t>THE GEORGIA TRUST FOR HISTROIC PRESERVATION</a:t>
            </a:r>
          </a:p>
          <a:p>
            <a:pPr algn="just"/>
            <a:r>
              <a:rPr lang="en-US" dirty="0" smtClean="0"/>
              <a:t>DRUID HILLS UNITED METHODIST PRESCHOOL</a:t>
            </a:r>
          </a:p>
          <a:p>
            <a:pPr algn="just"/>
            <a:r>
              <a:rPr lang="en-US" dirty="0" smtClean="0"/>
              <a:t>… and more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Partnerships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31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8153400" cy="22859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/>
              <a:t>MORE </a:t>
            </a:r>
            <a:r>
              <a:rPr lang="en-US" sz="2400" b="1" smtClean="0"/>
              <a:t>Programming Partnerships, also </a:t>
            </a:r>
            <a:r>
              <a:rPr lang="en-US" sz="2400" b="1" dirty="0" smtClean="0"/>
              <a:t>PLAYDAY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sz="1400" dirty="0" smtClean="0"/>
              <a:t>                                             </a:t>
            </a:r>
          </a:p>
          <a:p>
            <a:pPr algn="ctr">
              <a:buNone/>
            </a:pPr>
            <a:endParaRPr lang="en-US" sz="1400" dirty="0" smtClean="0"/>
          </a:p>
          <a:p>
            <a:pPr>
              <a:buNone/>
            </a:pP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2133600"/>
            <a:ext cx="6858000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Bessie Branham Rec Center		Dicks Sporting Goods	</a:t>
            </a:r>
          </a:p>
          <a:p>
            <a:pPr algn="just"/>
            <a:r>
              <a:rPr lang="en-US" dirty="0" err="1" smtClean="0"/>
              <a:t>Coan</a:t>
            </a:r>
            <a:r>
              <a:rPr lang="en-US" dirty="0" smtClean="0"/>
              <a:t> Park Rec Center		Circus Camp</a:t>
            </a:r>
          </a:p>
          <a:p>
            <a:pPr algn="just"/>
            <a:r>
              <a:rPr lang="en-US" dirty="0" smtClean="0"/>
              <a:t>Grant Park Rec Center		Eagle Essence Dancers	</a:t>
            </a:r>
          </a:p>
          <a:p>
            <a:pPr algn="just"/>
            <a:r>
              <a:rPr lang="en-US" dirty="0" smtClean="0"/>
              <a:t>Park Pride			KTX Fitness</a:t>
            </a:r>
          </a:p>
          <a:p>
            <a:pPr algn="just"/>
            <a:r>
              <a:rPr lang="en-US" dirty="0" smtClean="0"/>
              <a:t>Atlanta Hawks			Soccer in the Streets</a:t>
            </a:r>
          </a:p>
          <a:p>
            <a:pPr algn="just"/>
            <a:r>
              <a:rPr lang="en-US" dirty="0" smtClean="0"/>
              <a:t>Atlanta Braves			Top of the Key</a:t>
            </a:r>
          </a:p>
          <a:p>
            <a:pPr algn="just"/>
            <a:r>
              <a:rPr lang="en-US" dirty="0" smtClean="0"/>
              <a:t>Atlanta Sport and Social Club		The Pitchers Mound	</a:t>
            </a:r>
          </a:p>
          <a:p>
            <a:pPr algn="just"/>
            <a:r>
              <a:rPr lang="en-US" dirty="0" smtClean="0"/>
              <a:t>Atlanta Youth Rugby		Children’s Healthcare </a:t>
            </a:r>
            <a:r>
              <a:rPr lang="en-US" dirty="0" err="1" smtClean="0"/>
              <a:t>Atl</a:t>
            </a:r>
            <a:endParaRPr lang="en-US" dirty="0" smtClean="0"/>
          </a:p>
          <a:p>
            <a:pPr algn="just"/>
            <a:r>
              <a:rPr lang="en-US" dirty="0" smtClean="0"/>
              <a:t>Atlanta Gaelic </a:t>
            </a:r>
            <a:r>
              <a:rPr lang="en-US" dirty="0" err="1" smtClean="0"/>
              <a:t>Assoc</a:t>
            </a:r>
            <a:r>
              <a:rPr lang="en-US" dirty="0" smtClean="0"/>
              <a:t>		Atlanta Bike Polo</a:t>
            </a:r>
          </a:p>
          <a:p>
            <a:pPr algn="just"/>
            <a:r>
              <a:rPr lang="en-US" dirty="0" err="1" smtClean="0"/>
              <a:t>Northside</a:t>
            </a:r>
            <a:r>
              <a:rPr lang="en-US" dirty="0" smtClean="0"/>
              <a:t> UM Rec Center		AYSA</a:t>
            </a:r>
          </a:p>
          <a:p>
            <a:pPr algn="just"/>
            <a:r>
              <a:rPr lang="en-US" dirty="0" smtClean="0"/>
              <a:t>Good Moves Dance			Blaze Sports</a:t>
            </a:r>
          </a:p>
          <a:p>
            <a:pPr algn="just"/>
            <a:r>
              <a:rPr lang="en-US" dirty="0" smtClean="0"/>
              <a:t>Café of Life			Condition Kettle bell</a:t>
            </a:r>
          </a:p>
          <a:p>
            <a:pPr algn="just"/>
            <a:r>
              <a:rPr lang="en-US" dirty="0" smtClean="0"/>
              <a:t>Community Farmers Markets		Moore Farms</a:t>
            </a:r>
          </a:p>
          <a:p>
            <a:pPr algn="just"/>
            <a:r>
              <a:rPr lang="en-US" dirty="0" smtClean="0"/>
              <a:t>Vance </a:t>
            </a:r>
            <a:r>
              <a:rPr lang="en-US" dirty="0" err="1" smtClean="0"/>
              <a:t>Exley</a:t>
            </a:r>
            <a:r>
              <a:rPr lang="en-US" dirty="0" smtClean="0"/>
              <a:t> Tennis			Decatur Rec</a:t>
            </a:r>
          </a:p>
          <a:p>
            <a:pPr algn="just"/>
            <a:r>
              <a:rPr lang="en-US" dirty="0" smtClean="0"/>
              <a:t>Pure Tennis			</a:t>
            </a:r>
            <a:r>
              <a:rPr lang="en-US" dirty="0" err="1" smtClean="0"/>
              <a:t>SlackLine</a:t>
            </a:r>
            <a:r>
              <a:rPr lang="en-US" dirty="0" smtClean="0"/>
              <a:t> Atlanta</a:t>
            </a:r>
          </a:p>
          <a:p>
            <a:pPr algn="just"/>
            <a:r>
              <a:rPr lang="en-US" dirty="0" err="1" smtClean="0"/>
              <a:t>Crossfit</a:t>
            </a:r>
            <a:r>
              <a:rPr lang="en-US" dirty="0" smtClean="0"/>
              <a:t>				Atlanta </a:t>
            </a:r>
            <a:r>
              <a:rPr lang="en-US" dirty="0" err="1" smtClean="0"/>
              <a:t>Intown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dirty="0" smtClean="0"/>
              <a:t>Executed Calendar 2013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main events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32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8153400" cy="2285999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sz="1400" dirty="0" smtClean="0"/>
              <a:t>                                             </a:t>
            </a:r>
          </a:p>
          <a:p>
            <a:pPr algn="ctr">
              <a:buNone/>
            </a:pPr>
            <a:endParaRPr lang="en-US" sz="1400" dirty="0" smtClean="0"/>
          </a:p>
          <a:p>
            <a:pPr>
              <a:buNone/>
            </a:pP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1625798"/>
            <a:ext cx="68580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	March	Play Day at Bessie Park</a:t>
            </a:r>
          </a:p>
          <a:p>
            <a:pPr algn="just"/>
            <a:r>
              <a:rPr lang="en-US" sz="2000" dirty="0" smtClean="0"/>
              <a:t>	April	Play Day at </a:t>
            </a:r>
            <a:r>
              <a:rPr lang="en-US" sz="2000" dirty="0" err="1" smtClean="0"/>
              <a:t>Coan</a:t>
            </a:r>
            <a:r>
              <a:rPr lang="en-US" sz="2000" dirty="0" smtClean="0"/>
              <a:t> Park</a:t>
            </a:r>
          </a:p>
          <a:p>
            <a:pPr algn="just"/>
            <a:r>
              <a:rPr lang="en-US" sz="2000" dirty="0" smtClean="0"/>
              <a:t>	April	Play Day at Grant Park</a:t>
            </a:r>
          </a:p>
          <a:p>
            <a:pPr algn="just"/>
            <a:r>
              <a:rPr lang="en-US" sz="2000" dirty="0" smtClean="0"/>
              <a:t>	May	Participation at Atlanta Street Alive</a:t>
            </a:r>
          </a:p>
          <a:p>
            <a:pPr algn="just"/>
            <a:r>
              <a:rPr lang="en-US" sz="2000" dirty="0" smtClean="0"/>
              <a:t>	June	5K Run, in collaboration w/</a:t>
            </a:r>
            <a:r>
              <a:rPr lang="en-US" sz="2000" dirty="0" err="1" smtClean="0"/>
              <a:t>MidSummer</a:t>
            </a:r>
            <a:r>
              <a:rPr lang="en-US" sz="2000" dirty="0" smtClean="0"/>
              <a:t> Festival</a:t>
            </a:r>
          </a:p>
          <a:p>
            <a:pPr algn="just"/>
            <a:r>
              <a:rPr lang="en-US" sz="2000" dirty="0" smtClean="0"/>
              <a:t>	June 	Participation at Recycle and Sustainability Day </a:t>
            </a:r>
          </a:p>
          <a:p>
            <a:pPr algn="just"/>
            <a:r>
              <a:rPr lang="en-US" sz="2000" dirty="0" smtClean="0"/>
              <a:t>	Aug	Play Day at Langford Park	</a:t>
            </a:r>
          </a:p>
          <a:p>
            <a:pPr algn="just"/>
            <a:r>
              <a:rPr lang="en-US" sz="2000" dirty="0" smtClean="0"/>
              <a:t>	Sept	Play Day at Candler Park and 5K</a:t>
            </a:r>
          </a:p>
          <a:p>
            <a:pPr algn="just"/>
            <a:r>
              <a:rPr lang="en-US" sz="2000" dirty="0" smtClean="0"/>
              <a:t>	Sept	Participation at Atlanta Street Alive</a:t>
            </a:r>
          </a:p>
          <a:p>
            <a:pPr algn="just"/>
            <a:r>
              <a:rPr lang="en-US" sz="2000" dirty="0" smtClean="0"/>
              <a:t>	Sept	Participation at the 5K, Beltline Running Series</a:t>
            </a:r>
          </a:p>
          <a:p>
            <a:pPr algn="just"/>
            <a:r>
              <a:rPr lang="en-US" sz="2000" dirty="0" smtClean="0"/>
              <a:t>	Oct 	Play Day at the Beltline</a:t>
            </a:r>
          </a:p>
          <a:p>
            <a:pPr algn="just"/>
            <a:r>
              <a:rPr lang="en-US" sz="2000" dirty="0" smtClean="0"/>
              <a:t>	Oct  	Participation at Atlanta Street Alive</a:t>
            </a:r>
          </a:p>
          <a:p>
            <a:pPr algn="just"/>
            <a:r>
              <a:rPr lang="en-US" sz="2000" dirty="0" smtClean="0"/>
              <a:t>	Oct	</a:t>
            </a:r>
            <a:r>
              <a:rPr lang="en-US" sz="2000" dirty="0" err="1" smtClean="0"/>
              <a:t>PlayaThon</a:t>
            </a:r>
            <a:r>
              <a:rPr lang="en-US" sz="2000" dirty="0" smtClean="0"/>
              <a:t> with Inman Middle school </a:t>
            </a:r>
          </a:p>
          <a:p>
            <a:pPr algn="just"/>
            <a:r>
              <a:rPr lang="en-US" sz="2000" dirty="0" smtClean="0"/>
              <a:t>	Oct</a:t>
            </a:r>
            <a:r>
              <a:rPr lang="en-US" sz="2000" smtClean="0"/>
              <a:t>	</a:t>
            </a:r>
            <a:r>
              <a:rPr lang="en-US" sz="2000" smtClean="0"/>
              <a:t>Play </a:t>
            </a:r>
            <a:r>
              <a:rPr lang="en-US" sz="2000" dirty="0" smtClean="0"/>
              <a:t>Day at  Piedmont  PARK</a:t>
            </a:r>
          </a:p>
          <a:p>
            <a:pPr algn="just"/>
            <a:r>
              <a:rPr lang="en-US" sz="2000" dirty="0" smtClean="0"/>
              <a:t>	Nov	Participation at King of the </a:t>
            </a:r>
            <a:r>
              <a:rPr lang="en-US" sz="2000" dirty="0" smtClean="0"/>
              <a:t>Pops  </a:t>
            </a:r>
            <a:r>
              <a:rPr lang="en-US" sz="2000" dirty="0" smtClean="0"/>
              <a:t>Event</a:t>
            </a:r>
          </a:p>
          <a:p>
            <a:pPr algn="just"/>
            <a:endParaRPr lang="en-US" sz="1600" b="1" dirty="0" smtClean="0"/>
          </a:p>
          <a:p>
            <a:pPr algn="just"/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534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 smtClean="0"/>
              <a:t>Who We Are </a:t>
            </a:r>
            <a:endParaRPr lang="en-US" sz="49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4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2"/>
            <a:ext cx="8001000" cy="4830764"/>
          </a:xfrm>
        </p:spPr>
        <p:txBody>
          <a:bodyPr>
            <a:noAutofit/>
          </a:bodyPr>
          <a:lstStyle/>
          <a:p>
            <a:endParaRPr lang="en-US" sz="22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sz="2400" b="1" dirty="0" smtClean="0"/>
              <a:t>Atlanta </a:t>
            </a:r>
            <a:r>
              <a:rPr lang="en-US" sz="2400" b="1" dirty="0" err="1" smtClean="0"/>
              <a:t>ContactPoint</a:t>
            </a:r>
            <a:r>
              <a:rPr lang="en-US" sz="2400" dirty="0" smtClean="0"/>
              <a:t> (ACP) is a Georgia 501(c)(3) non­profit organization established in 2012 to engage children and adults through </a:t>
            </a:r>
            <a:r>
              <a:rPr lang="en-US" sz="2400" b="1" i="1" dirty="0" smtClean="0"/>
              <a:t>the power of play</a:t>
            </a:r>
            <a:r>
              <a:rPr lang="en-US" sz="2400" i="1" dirty="0" smtClean="0"/>
              <a:t>.</a:t>
            </a:r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Our mission is to create </a:t>
            </a:r>
            <a:r>
              <a:rPr lang="en-US" sz="2400" b="1" dirty="0" smtClean="0"/>
              <a:t>community-based models</a:t>
            </a:r>
            <a:r>
              <a:rPr lang="en-US" sz="2400" dirty="0" smtClean="0"/>
              <a:t> to support, educate, and facilitate comprehensive education and wellness programs that encompass sports, fitness, arts, nutrition,      education, and social/environmental responsibility.</a:t>
            </a:r>
          </a:p>
          <a:p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9" name="Picture 8" descr="home-stri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971800"/>
            <a:ext cx="7696200" cy="1308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What We Do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5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7162800" cy="4602165"/>
          </a:xfrm>
        </p:spPr>
        <p:txBody>
          <a:bodyPr>
            <a:noAutofit/>
          </a:bodyPr>
          <a:lstStyle/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r>
              <a:rPr lang="en-US" sz="2400" b="1" dirty="0" err="1" smtClean="0"/>
              <a:t>PlayDay</a:t>
            </a:r>
            <a:r>
              <a:rPr lang="en-US" sz="2400" b="1" dirty="0" smtClean="0"/>
              <a:t> </a:t>
            </a:r>
            <a:r>
              <a:rPr lang="en-US" sz="2400" dirty="0" smtClean="0"/>
              <a:t>		    </a:t>
            </a:r>
          </a:p>
          <a:p>
            <a:pPr lvl="0">
              <a:buNone/>
            </a:pPr>
            <a:endParaRPr lang="en-US" sz="2400" b="1" dirty="0" smtClean="0"/>
          </a:p>
          <a:p>
            <a:pPr lvl="0">
              <a:buNone/>
            </a:pPr>
            <a:endParaRPr lang="en-US" sz="2400" b="1" dirty="0" smtClean="0"/>
          </a:p>
          <a:p>
            <a:pPr lvl="0">
              <a:buNone/>
            </a:pPr>
            <a:endParaRPr lang="en-US" sz="2400" b="1" dirty="0" smtClean="0"/>
          </a:p>
          <a:p>
            <a:pPr lvl="0">
              <a:buNone/>
            </a:pPr>
            <a:endParaRPr lang="en-US" sz="1600" b="1" dirty="0" smtClean="0"/>
          </a:p>
          <a:p>
            <a:pPr lvl="0">
              <a:buNone/>
            </a:pPr>
            <a:r>
              <a:rPr lang="en-US" sz="2400" b="1" dirty="0" smtClean="0"/>
              <a:t>The Pullman Yard Project </a:t>
            </a:r>
            <a:endParaRPr lang="en-US" sz="2400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  <a:p>
            <a:endParaRPr lang="en-US" sz="2200" dirty="0" smtClean="0">
              <a:solidFill>
                <a:srgbClr val="00B050"/>
              </a:solidFill>
            </a:endParaRPr>
          </a:p>
          <a:p>
            <a:endParaRPr lang="en-US" sz="2200" dirty="0">
              <a:solidFill>
                <a:srgbClr val="00B050"/>
              </a:solidFill>
            </a:endParaRPr>
          </a:p>
        </p:txBody>
      </p:sp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  <p:pic>
        <p:nvPicPr>
          <p:cNvPr id="10" name="Picture 9" descr="ACP-PLAY-DAY-2012-LOGO0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" y="2464330"/>
            <a:ext cx="1828800" cy="1333637"/>
          </a:xfrm>
          <a:prstGeom prst="rect">
            <a:avLst/>
          </a:prstGeom>
        </p:spPr>
      </p:pic>
      <p:pic>
        <p:nvPicPr>
          <p:cNvPr id="11" name="Picture 10" descr="playday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2426368"/>
            <a:ext cx="5695712" cy="1432454"/>
          </a:xfrm>
          <a:prstGeom prst="rect">
            <a:avLst/>
          </a:prstGeom>
        </p:spPr>
      </p:pic>
      <p:pic>
        <p:nvPicPr>
          <p:cNvPr id="12" name="Picture 11" descr="wide panoramic P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4572000"/>
            <a:ext cx="6858000" cy="1553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5181600"/>
            <a:ext cx="1600200" cy="16764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What We Do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6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1"/>
            <a:ext cx="7315200" cy="5029199"/>
          </a:xfrm>
        </p:spPr>
        <p:txBody>
          <a:bodyPr>
            <a:noAutofit/>
          </a:bodyPr>
          <a:lstStyle/>
          <a:p>
            <a:pPr lvl="0">
              <a:buNone/>
            </a:pPr>
            <a:endParaRPr lang="en-US" sz="2400" b="1" dirty="0" smtClean="0"/>
          </a:p>
          <a:p>
            <a:pPr lvl="0">
              <a:buNone/>
            </a:pPr>
            <a:r>
              <a:rPr lang="en-US" sz="2400" b="1" dirty="0" err="1" smtClean="0"/>
              <a:t>PlayDay</a:t>
            </a:r>
            <a:r>
              <a:rPr lang="en-US" sz="2400" dirty="0" smtClean="0"/>
              <a:t> </a:t>
            </a:r>
          </a:p>
          <a:p>
            <a:pPr lvl="0">
              <a:buNone/>
            </a:pPr>
            <a:r>
              <a:rPr lang="en-US" sz="2400" dirty="0" smtClean="0"/>
              <a:t>	A </a:t>
            </a:r>
            <a:r>
              <a:rPr lang="en-US" sz="2400" b="1" dirty="0" smtClean="0"/>
              <a:t>series of events </a:t>
            </a:r>
            <a:r>
              <a:rPr lang="en-US" sz="2400" dirty="0" smtClean="0"/>
              <a:t>which offer communities a free day to enjoy various sports, fitness, arts, nutrition and social awareness based programs.</a:t>
            </a:r>
            <a:r>
              <a:rPr lang="en-US" sz="2400" b="1" dirty="0" smtClean="0"/>
              <a:t> Play Day </a:t>
            </a:r>
            <a:r>
              <a:rPr lang="en-US" sz="2400" dirty="0" smtClean="0"/>
              <a:t>is the mobile version of our Pullman Yard model.</a:t>
            </a:r>
          </a:p>
          <a:p>
            <a:pPr lvl="0">
              <a:buNone/>
            </a:pPr>
            <a:endParaRPr lang="en-US" sz="1000" b="1" dirty="0" smtClean="0"/>
          </a:p>
          <a:p>
            <a:pPr lvl="0">
              <a:buNone/>
            </a:pPr>
            <a:r>
              <a:rPr lang="en-US" sz="2400" b="1" dirty="0" smtClean="0"/>
              <a:t>Pullman Yard </a:t>
            </a:r>
          </a:p>
          <a:p>
            <a:pPr lvl="0">
              <a:buNone/>
            </a:pPr>
            <a:r>
              <a:rPr lang="en-US" sz="2400" dirty="0" smtClean="0"/>
              <a:t>	An indoor and outdoor </a:t>
            </a:r>
            <a:r>
              <a:rPr lang="en-US" sz="2400" b="1" dirty="0" smtClean="0"/>
              <a:t>community-based recreation space</a:t>
            </a:r>
            <a:r>
              <a:rPr lang="en-US" sz="2400" dirty="0" smtClean="0"/>
              <a:t> and trans-disciplinary center where children and adults of all socio-economic backgrounds will come together to play, learn, and connect. 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  <a:p>
            <a:endParaRPr lang="en-US" sz="2200" dirty="0" smtClean="0">
              <a:solidFill>
                <a:srgbClr val="00B050"/>
              </a:solidFill>
            </a:endParaRPr>
          </a:p>
          <a:p>
            <a:endParaRPr lang="en-US" sz="2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What We Do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7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162800" cy="4602165"/>
          </a:xfrm>
        </p:spPr>
        <p:txBody>
          <a:bodyPr>
            <a:noAutofit/>
          </a:bodyPr>
          <a:lstStyle/>
          <a:p>
            <a:pPr lvl="0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err="1" smtClean="0"/>
              <a:t>PlayDay</a:t>
            </a:r>
            <a:r>
              <a:rPr lang="en-US" sz="2400" b="1" dirty="0" smtClean="0"/>
              <a:t> </a:t>
            </a:r>
            <a:r>
              <a:rPr lang="en-US" sz="2400" dirty="0" smtClean="0"/>
              <a:t>We utilize existing city parks to bring together local neighborhoods and to promote their facilities, organizations, initiatives, and local coaches through the power of play.</a:t>
            </a:r>
          </a:p>
          <a:p>
            <a:pPr lvl="0">
              <a:buNone/>
            </a:pPr>
            <a:endParaRPr lang="en-US" sz="2400" b="1" dirty="0" smtClean="0"/>
          </a:p>
          <a:p>
            <a:pPr lvl="0">
              <a:buNone/>
            </a:pPr>
            <a:r>
              <a:rPr lang="en-US" sz="2400" b="1" dirty="0" err="1" smtClean="0"/>
              <a:t>PlayDay</a:t>
            </a:r>
            <a:r>
              <a:rPr lang="en-US" sz="2400" b="1" dirty="0" smtClean="0"/>
              <a:t> </a:t>
            </a:r>
            <a:r>
              <a:rPr lang="en-US" sz="2400" dirty="0" smtClean="0"/>
              <a:t>also engages participants in health initiatives,  educating them on the importance of nutritious eating and environmental/social responsibility</a:t>
            </a:r>
          </a:p>
          <a:p>
            <a:pPr lvl="0">
              <a:buNone/>
            </a:pPr>
            <a:endParaRPr lang="en-US" sz="2400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  <a:p>
            <a:endParaRPr lang="en-US" sz="2200" dirty="0" smtClean="0">
              <a:solidFill>
                <a:srgbClr val="00B050"/>
              </a:solidFill>
            </a:endParaRPr>
          </a:p>
          <a:p>
            <a:endParaRPr lang="en-US" sz="2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PlayDay</a:t>
            </a:r>
            <a:r>
              <a:rPr lang="en-US" dirty="0" smtClean="0"/>
              <a:t> Happiness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4EB2AE7-E87A-4F83-AB1D-9D9AA2D6962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Content Placeholder 6" descr="PlayDay2012-334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2362200"/>
            <a:ext cx="4648200" cy="3098800"/>
          </a:xfrm>
        </p:spPr>
      </p:pic>
      <p:pic>
        <p:nvPicPr>
          <p:cNvPr id="8" name="Picture 7" descr="PlayDay2012-35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2362200"/>
            <a:ext cx="2082800" cy="3124200"/>
          </a:xfrm>
          <a:prstGeom prst="rect">
            <a:avLst/>
          </a:prstGeom>
        </p:spPr>
      </p:pic>
      <p:pic>
        <p:nvPicPr>
          <p:cNvPr id="9" name="Picture 8" descr="PlayDay2012-36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75200" y="2362200"/>
            <a:ext cx="2082800" cy="3124200"/>
          </a:xfrm>
          <a:prstGeom prst="rect">
            <a:avLst/>
          </a:prstGeom>
        </p:spPr>
      </p:pic>
      <p:pic>
        <p:nvPicPr>
          <p:cNvPr id="10" name="Picture 9" descr="PlayDay2012-36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0" y="1219200"/>
            <a:ext cx="19304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143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 Day Health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4EB2AE7-E87A-4F83-AB1D-9D9AA2D6962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Content Placeholder 4" descr="PlayDay2012-324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45" b="86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95143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4602</TotalTime>
  <Words>816</Words>
  <Application>Microsoft Office PowerPoint</Application>
  <PresentationFormat>On-screen Show (4:3)</PresentationFormat>
  <Paragraphs>362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Median</vt:lpstr>
      <vt:lpstr>Atlanta ContactPoint  Empowering you to play</vt:lpstr>
      <vt:lpstr>  ENVIRONMENT | The Background </vt:lpstr>
      <vt:lpstr>ENVIRONMENT | The Background</vt:lpstr>
      <vt:lpstr>Who We Are </vt:lpstr>
      <vt:lpstr>What We Do</vt:lpstr>
      <vt:lpstr>What We Do</vt:lpstr>
      <vt:lpstr>What We Do</vt:lpstr>
      <vt:lpstr>PlayDay Happiness</vt:lpstr>
      <vt:lpstr>Play Day Health</vt:lpstr>
      <vt:lpstr>ContactPoint at Pullman Yard</vt:lpstr>
      <vt:lpstr>ContactPoint at Pullman Yard</vt:lpstr>
      <vt:lpstr>ContactPoint at Pullman Yard</vt:lpstr>
      <vt:lpstr>How We Do It</vt:lpstr>
      <vt:lpstr>How We Do It</vt:lpstr>
      <vt:lpstr>How We Do It</vt:lpstr>
      <vt:lpstr>How We Do It</vt:lpstr>
      <vt:lpstr>How We Do It</vt:lpstr>
      <vt:lpstr>How We Do It</vt:lpstr>
      <vt:lpstr>How We Do It</vt:lpstr>
      <vt:lpstr>How We Do It</vt:lpstr>
      <vt:lpstr>How We Do It</vt:lpstr>
      <vt:lpstr>How We Do It</vt:lpstr>
      <vt:lpstr> How We Do It </vt:lpstr>
      <vt:lpstr>Partnerships</vt:lpstr>
      <vt:lpstr>Partnerships</vt:lpstr>
      <vt:lpstr>Partnerships</vt:lpstr>
      <vt:lpstr>Partnerships</vt:lpstr>
      <vt:lpstr>Partnerships</vt:lpstr>
      <vt:lpstr>Partnerships</vt:lpstr>
      <vt:lpstr>Partnerships</vt:lpstr>
      <vt:lpstr>Partnerships</vt:lpstr>
      <vt:lpstr>Executed Calendar 2013  main events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Atlanta ContactPoint</dc:title>
  <dc:creator>flynnmccray</dc:creator>
  <cp:lastModifiedBy>User</cp:lastModifiedBy>
  <cp:revision>280</cp:revision>
  <dcterms:created xsi:type="dcterms:W3CDTF">2012-05-17T02:33:53Z</dcterms:created>
  <dcterms:modified xsi:type="dcterms:W3CDTF">2013-11-25T18:18:13Z</dcterms:modified>
</cp:coreProperties>
</file>